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f1ab1233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Hi everyone, I’m Franck djeumou from the autonomous systems group at the University of Texas at Austin and in this presentation, I’ll describe a learning-based approach for on-the-fly control of systems with unknown dynamics using serverly limited amount of data</a:t>
            </a:r>
            <a:endParaRPr/>
          </a:p>
        </p:txBody>
      </p:sp>
      <p:sp>
        <p:nvSpPr>
          <p:cNvPr id="52" name="Google Shape;52;gcf1ab123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cf1ab1233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cf1ab1233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For the problem of solving the one-step optimal control problem</a:t>
            </a:r>
            <a:endParaRPr/>
          </a:p>
          <a:p>
            <a:pPr indent="-298450" lvl="0" marL="457200" rtl="0" algn="l">
              <a:spcBef>
                <a:spcPts val="0"/>
              </a:spcBef>
              <a:spcAft>
                <a:spcPts val="0"/>
              </a:spcAft>
              <a:buSzPts val="1100"/>
              <a:buChar char="●"/>
            </a:pPr>
            <a:r>
              <a:rPr lang="fr"/>
              <a:t>The main idea is to replace the unknwon future state with the corresponding over-approximation of the reachable set.</a:t>
            </a:r>
            <a:endParaRPr/>
          </a:p>
          <a:p>
            <a:pPr indent="-298450" lvl="0" marL="457200" rtl="0" algn="l">
              <a:spcBef>
                <a:spcPts val="0"/>
              </a:spcBef>
              <a:spcAft>
                <a:spcPts val="0"/>
              </a:spcAft>
              <a:buSzPts val="1100"/>
              <a:buChar char="●"/>
            </a:pPr>
            <a:r>
              <a:rPr lang="fr"/>
              <a:t>Doing so enables to obatin two optimization problems. And optimistic control problem where we seek for control values that minimize the best possible cost over the over-approxmation set while the pessimistic control problem considers the worst possible case</a:t>
            </a:r>
            <a:endParaRPr/>
          </a:p>
          <a:p>
            <a:pPr indent="-298450" lvl="0" marL="457200" rtl="0" algn="l">
              <a:spcBef>
                <a:spcPts val="0"/>
              </a:spcBef>
              <a:spcAft>
                <a:spcPts val="0"/>
              </a:spcAft>
              <a:buSzPts val="1100"/>
              <a:buChar char="●"/>
            </a:pPr>
            <a:r>
              <a:rPr lang="fr"/>
              <a:t>THese two problems are not convex since the closed form expression is nonconvex in the control</a:t>
            </a:r>
            <a:endParaRPr/>
          </a:p>
          <a:p>
            <a:pPr indent="-298450" lvl="0" marL="457200" rtl="0" algn="l">
              <a:spcBef>
                <a:spcPts val="0"/>
              </a:spcBef>
              <a:spcAft>
                <a:spcPts val="0"/>
              </a:spcAft>
              <a:buSzPts val="1100"/>
              <a:buChar char="●"/>
            </a:pPr>
            <a:r>
              <a:rPr lang="fr"/>
              <a:t>We leverage a control affine linearization of the over-approximation of the reachable set to provide convex-optimization-based, on-the-fly control of unknown systems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cf1ab1233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cf1ab1233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Additionally, we prove that the gap between the optimal cost when the dynamics are known and the cost computed by our approach   is bounded by the width of the over-approximation of the reachable set</a:t>
            </a:r>
            <a:endParaRPr/>
          </a:p>
          <a:p>
            <a:pPr indent="-298450" lvl="0" marL="457200" rtl="0" algn="l">
              <a:spcBef>
                <a:spcPts val="0"/>
              </a:spcBef>
              <a:spcAft>
                <a:spcPts val="0"/>
              </a:spcAft>
              <a:buSzPts val="1100"/>
              <a:buChar char="●"/>
            </a:pPr>
            <a:r>
              <a:rPr lang="fr"/>
              <a:t>The immediate consequence is that </a:t>
            </a:r>
            <a:r>
              <a:rPr lang="fr">
                <a:solidFill>
                  <a:schemeClr val="dk1"/>
                </a:solidFill>
              </a:rPr>
              <a:t>the suboptimality error will be reduced with more data and side information since we show that they enables to </a:t>
            </a:r>
            <a:r>
              <a:rPr lang="fr"/>
              <a:t>obtain tighter over-approximations</a:t>
            </a:r>
            <a:endParaRPr/>
          </a:p>
          <a:p>
            <a:pPr indent="-298450" lvl="0" marL="457200" rtl="0" algn="l">
              <a:spcBef>
                <a:spcPts val="0"/>
              </a:spcBef>
              <a:spcAft>
                <a:spcPts val="0"/>
              </a:spcAft>
              <a:buSzPts val="1100"/>
              <a:buChar char="●"/>
            </a:pPr>
            <a:r>
              <a:rPr lang="fr"/>
              <a:t>Finally in our recent work, we were able to provide a bound on the number of elemetary operations required to compute near-optimal control values. THe bound is linear in the number of data of the ongoing trajectory and quadratic in the number of inputs and states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d0bb3467ee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d0bb3467ee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As for the numerical experiments, we first consider the problem of driving a unicyle system to the origin using only measurements from its ongoing trajectory and loose lipschitz bounds. </a:t>
            </a:r>
            <a:endParaRPr/>
          </a:p>
          <a:p>
            <a:pPr indent="-298450" lvl="0" marL="457200" rtl="0" algn="l">
              <a:spcBef>
                <a:spcPts val="0"/>
              </a:spcBef>
              <a:spcAft>
                <a:spcPts val="0"/>
              </a:spcAft>
              <a:buSzPts val="1100"/>
              <a:buChar char="●"/>
            </a:pPr>
            <a:r>
              <a:rPr lang="fr"/>
              <a:t>Furthermore we compare our approach with contextual optimization based approaches that seek to approximate the cost function</a:t>
            </a:r>
            <a:r>
              <a:rPr lang="fr">
                <a:solidFill>
                  <a:schemeClr val="dk1"/>
                </a:solidFill>
              </a:rPr>
              <a:t> </a:t>
            </a:r>
            <a:r>
              <a:rPr lang="fr">
                <a:solidFill>
                  <a:schemeClr val="dk1"/>
                </a:solidFill>
              </a:rPr>
              <a:t>and </a:t>
            </a:r>
            <a:r>
              <a:rPr lang="fr"/>
              <a:t>a system identification approach coupled with nonlinear model predictive control</a:t>
            </a:r>
            <a:endParaRPr/>
          </a:p>
          <a:p>
            <a:pPr indent="-298450" lvl="0" marL="457200" rtl="0" algn="l">
              <a:spcBef>
                <a:spcPts val="0"/>
              </a:spcBef>
              <a:spcAft>
                <a:spcPts val="0"/>
              </a:spcAft>
              <a:buSzPts val="1100"/>
              <a:buChar char="●"/>
            </a:pPr>
            <a:r>
              <a:rPr lang="fr"/>
              <a:t>We that our algorithm is able to successfully reach the target</a:t>
            </a:r>
            <a:endParaRPr/>
          </a:p>
          <a:p>
            <a:pPr indent="-298450" lvl="0" marL="457200" rtl="0" algn="l">
              <a:spcBef>
                <a:spcPts val="0"/>
              </a:spcBef>
              <a:spcAft>
                <a:spcPts val="0"/>
              </a:spcAft>
              <a:buSzPts val="1100"/>
              <a:buChar char="●"/>
            </a:pPr>
            <a:r>
              <a:rPr lang="fr"/>
              <a:t>Furthermore, the evolution of the cost function suggests that our algorithm is less suboptimal than the other approaches since it reaches the objective using fewer time steps</a:t>
            </a:r>
            <a:endParaRPr/>
          </a:p>
          <a:p>
            <a:pPr indent="-298450" lvl="0" marL="457200" rtl="0" algn="l">
              <a:spcBef>
                <a:spcPts val="0"/>
              </a:spcBef>
              <a:spcAft>
                <a:spcPts val="0"/>
              </a:spcAft>
              <a:buSzPts val="1100"/>
              <a:buChar char="●"/>
            </a:pPr>
            <a:r>
              <a:rPr lang="fr"/>
              <a:t>We also show that, in term of computation time, our algorithm is at least three orders of magnitude faster compared to the other approaches</a:t>
            </a:r>
            <a:endParaRPr/>
          </a:p>
          <a:p>
            <a:pPr indent="-298450" lvl="0" marL="457200" rtl="0" algn="l">
              <a:spcBef>
                <a:spcPts val="0"/>
              </a:spcBef>
              <a:spcAft>
                <a:spcPts val="0"/>
              </a:spcAft>
              <a:buSzPts val="1100"/>
              <a:buChar char="●"/>
            </a:pPr>
            <a:r>
              <a:rPr lang="fr"/>
              <a:t>We also investigate the problem of controlling the horizontal speed and altitude of a 6 state two control inputs quadrotor</a:t>
            </a:r>
            <a:endParaRPr/>
          </a:p>
          <a:p>
            <a:pPr indent="-298450" lvl="0" marL="457200" rtl="0" algn="l">
              <a:spcBef>
                <a:spcPts val="0"/>
              </a:spcBef>
              <a:spcAft>
                <a:spcPts val="0"/>
              </a:spcAft>
              <a:buSzPts val="1100"/>
              <a:buChar char="●"/>
            </a:pPr>
            <a:r>
              <a:rPr lang="fr"/>
              <a:t>Same story as for the unicyle, our algorithm uses data from ongoing trajectory, loose Lipschitz bounds, and elementary side information such as the knowledge that the speed is the derivative of the position</a:t>
            </a:r>
            <a:endParaRPr/>
          </a:p>
          <a:p>
            <a:pPr indent="-298450" lvl="0" marL="457200" rtl="0" algn="l">
              <a:spcBef>
                <a:spcPts val="0"/>
              </a:spcBef>
              <a:spcAft>
                <a:spcPts val="0"/>
              </a:spcAft>
              <a:buSzPts val="1100"/>
              <a:buChar char="●"/>
            </a:pPr>
            <a:r>
              <a:rPr lang="fr"/>
              <a:t>And as a results it  is able to reach the setpoints while the other approaches failed.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d0bb3467ee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d0bb3467ee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d0bb3467ee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d0bb3467ee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d0bb3467ee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d0bb3467ee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0bb3467ee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d0bb3467ee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To conclude this presentation, we develop in this work a data-driven, on-, near, control algoritm for unknown systems that can incorporate side information on the underlying dynamics through the computation of an over-approximation of the reachable sets</a:t>
            </a:r>
            <a:endParaRPr/>
          </a:p>
          <a:p>
            <a:pPr indent="-298450" lvl="0" marL="457200" rtl="0" algn="l">
              <a:spcBef>
                <a:spcPts val="0"/>
              </a:spcBef>
              <a:spcAft>
                <a:spcPts val="0"/>
              </a:spcAft>
              <a:buSzPts val="1100"/>
              <a:buChar char="●"/>
            </a:pPr>
            <a:r>
              <a:rPr lang="fr"/>
              <a:t>IN a recent submission to a conference, we went even one step ahead by applying this data-driven algorithm to control an F-16 aircraft ina  high-fidelity simulator.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d0bb3467ee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d0bb3467ee_0_6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d0bb3467ee_0_60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d22a40b62e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d22a40b62e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f1ab1233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f1ab1233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A rather extreme motivating scenario for learning on the fly from severly limited data is an aircraft undergoing unexpected changes in its dynamics during a flight.</a:t>
            </a:r>
            <a:endParaRPr/>
          </a:p>
          <a:p>
            <a:pPr indent="-298450" lvl="0" marL="457200" rtl="0" algn="l">
              <a:spcBef>
                <a:spcPts val="0"/>
              </a:spcBef>
              <a:spcAft>
                <a:spcPts val="0"/>
              </a:spcAft>
              <a:buSzPts val="1100"/>
              <a:buChar char="●"/>
            </a:pPr>
            <a:r>
              <a:rPr lang="fr"/>
              <a:t>For example, the changes can be due to the loss of an engine or a wing</a:t>
            </a:r>
            <a:endParaRPr/>
          </a:p>
          <a:p>
            <a:pPr indent="-298450" lvl="0" marL="457200" rtl="0" algn="l">
              <a:spcBef>
                <a:spcPts val="0"/>
              </a:spcBef>
              <a:spcAft>
                <a:spcPts val="0"/>
              </a:spcAft>
              <a:buSzPts val="1100"/>
              <a:buChar char="●"/>
            </a:pPr>
            <a:r>
              <a:rPr lang="fr"/>
              <a:t>In this scenario, there is a need to learn the new dynamics after the damage in order to retain a certain degree of control</a:t>
            </a:r>
            <a:endParaRPr/>
          </a:p>
          <a:p>
            <a:pPr indent="-298450" lvl="0" marL="457200" rtl="0" algn="l">
              <a:spcBef>
                <a:spcPts val="0"/>
              </a:spcBef>
              <a:spcAft>
                <a:spcPts val="0"/>
              </a:spcAft>
              <a:buSzPts val="1100"/>
              <a:buChar char="●"/>
            </a:pPr>
            <a:r>
              <a:rPr lang="fr"/>
              <a:t>Furthermore, any learning algorithm to be used in the scenario will only have access to streaming data from the ongoing trajectory of the system</a:t>
            </a:r>
            <a:endParaRPr/>
          </a:p>
          <a:p>
            <a:pPr indent="-298450" lvl="0" marL="457200" rtl="0" algn="l">
              <a:spcBef>
                <a:spcPts val="0"/>
              </a:spcBef>
              <a:spcAft>
                <a:spcPts val="0"/>
              </a:spcAft>
              <a:buSzPts val="1100"/>
              <a:buChar char="●"/>
            </a:pPr>
            <a:r>
              <a:rPr lang="fr"/>
              <a:t>Another field where learning from limited data is crucial is the robotic field where excessive number of attempts cannot be performed on the physical vehicle</a:t>
            </a:r>
            <a:endParaRPr/>
          </a:p>
          <a:p>
            <a:pPr indent="-298450" lvl="0" marL="457200" rtl="0" algn="l">
              <a:spcBef>
                <a:spcPts val="0"/>
              </a:spcBef>
              <a:spcAft>
                <a:spcPts val="0"/>
              </a:spcAft>
              <a:buSzPts val="1100"/>
              <a:buChar char="●"/>
            </a:pPr>
            <a:r>
              <a:rPr lang="fr"/>
              <a:t>Sooo in this paper, we are trying to answer if it is even possible to learn how to control in one attempt?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c5b227f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c5b227f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Our answer is YES</a:t>
            </a:r>
            <a:endParaRPr/>
          </a:p>
          <a:p>
            <a:pPr indent="-298450" lvl="0" marL="457200" rtl="0" algn="l">
              <a:spcBef>
                <a:spcPts val="0"/>
              </a:spcBef>
              <a:spcAft>
                <a:spcPts val="0"/>
              </a:spcAft>
              <a:buSzPts val="1100"/>
              <a:buChar char="●"/>
            </a:pPr>
            <a:r>
              <a:rPr lang="fr"/>
              <a:t>We develop algorithms able to learn to control in one attempt using only streaming data from ongoing trajectory</a:t>
            </a:r>
            <a:endParaRPr/>
          </a:p>
          <a:p>
            <a:pPr indent="-298450" lvl="0" marL="457200" rtl="0" algn="l">
              <a:spcBef>
                <a:spcPts val="0"/>
              </a:spcBef>
              <a:spcAft>
                <a:spcPts val="0"/>
              </a:spcAft>
              <a:buSzPts val="1100"/>
              <a:buChar char="●"/>
            </a:pPr>
            <a:r>
              <a:rPr lang="fr"/>
              <a:t>AND if available, various forms of side information on the underlying unknown dynamics</a:t>
            </a:r>
            <a:endParaRPr/>
          </a:p>
          <a:p>
            <a:pPr indent="-298450" lvl="0" marL="457200" rtl="0" algn="l">
              <a:spcBef>
                <a:spcPts val="0"/>
              </a:spcBef>
              <a:spcAft>
                <a:spcPts val="0"/>
              </a:spcAft>
              <a:buSzPts val="1100"/>
              <a:buChar char="●"/>
            </a:pPr>
            <a:r>
              <a:rPr lang="fr"/>
              <a:t>The side information are typically derive from elementary laws of physics or qualitative properties of the system</a:t>
            </a:r>
            <a:endParaRPr/>
          </a:p>
          <a:p>
            <a:pPr indent="-298450" lvl="0" marL="457200" rtl="0" algn="l">
              <a:spcBef>
                <a:spcPts val="0"/>
              </a:spcBef>
              <a:spcAft>
                <a:spcPts val="0"/>
              </a:spcAft>
              <a:buSzPts val="1100"/>
              <a:buChar char="●"/>
            </a:pPr>
            <a:r>
              <a:rPr lang="fr"/>
              <a:t>Specifically, we develop a data-driven algorithm for the over-approximation of the set of states the system may reach</a:t>
            </a:r>
            <a:endParaRPr/>
          </a:p>
          <a:p>
            <a:pPr indent="-298450" lvl="0" marL="457200" rtl="0" algn="l">
              <a:spcBef>
                <a:spcPts val="0"/>
              </a:spcBef>
              <a:spcAft>
                <a:spcPts val="0"/>
              </a:spcAft>
              <a:buSzPts val="1100"/>
              <a:buChar char="●"/>
            </a:pPr>
            <a:r>
              <a:rPr lang="fr"/>
              <a:t>And as you all know, the reachable set are </a:t>
            </a:r>
            <a:r>
              <a:rPr lang="fr"/>
              <a:t>crucial for safety analysis</a:t>
            </a:r>
            <a:endParaRPr/>
          </a:p>
          <a:p>
            <a:pPr indent="-298450" lvl="0" marL="457200" rtl="0" algn="l">
              <a:spcBef>
                <a:spcPts val="0"/>
              </a:spcBef>
              <a:spcAft>
                <a:spcPts val="0"/>
              </a:spcAft>
              <a:buSzPts val="1100"/>
              <a:buChar char="●"/>
            </a:pPr>
            <a:r>
              <a:rPr lang="fr"/>
              <a:t>We show that more data and sisde information provide tighter over-approximating set</a:t>
            </a:r>
            <a:endParaRPr/>
          </a:p>
          <a:p>
            <a:pPr indent="-298450" lvl="0" marL="457200" rtl="0" algn="l">
              <a:spcBef>
                <a:spcPts val="0"/>
              </a:spcBef>
              <a:spcAft>
                <a:spcPts val="0"/>
              </a:spcAft>
              <a:buSzPts val="1100"/>
              <a:buChar char="●"/>
            </a:pPr>
            <a:r>
              <a:rPr lang="fr"/>
              <a:t>THEN, we leverage the over-approximation of the reachable to provide an algorithm for on-the-fly control with provable guarantees.</a:t>
            </a:r>
            <a:endParaRPr/>
          </a:p>
          <a:p>
            <a:pPr indent="-298450" lvl="0" marL="457200" rtl="0" algn="l">
              <a:spcBef>
                <a:spcPts val="0"/>
              </a:spcBef>
              <a:spcAft>
                <a:spcPts val="0"/>
              </a:spcAft>
              <a:buSzPts val="1100"/>
              <a:buChar char="●"/>
            </a:pPr>
            <a:r>
              <a:rPr lang="fr"/>
              <a:t>We prove that the algorithm is near-optimal with a bound on the suboptimality with respect to the case where the dynamics are known AND we show that more data and availabe side </a:t>
            </a:r>
            <a:r>
              <a:rPr lang="fr"/>
              <a:t>information</a:t>
            </a:r>
            <a:r>
              <a:rPr lang="fr"/>
              <a:t> enable to reduce the suboptimality of the control</a:t>
            </a:r>
            <a:endParaRPr/>
          </a:p>
          <a:p>
            <a:pPr indent="-298450" lvl="0" marL="457200" rtl="0" algn="l">
              <a:spcBef>
                <a:spcPts val="0"/>
              </a:spcBef>
              <a:spcAft>
                <a:spcPts val="0"/>
              </a:spcAft>
              <a:buSzPts val="1100"/>
              <a:buChar char="●"/>
            </a:pPr>
            <a:r>
              <a:rPr lang="fr"/>
              <a:t>Finally, in a recent submission, we prove the real-time capability of the algorithm with a bound on the number of elemetary operations required to find near-optimal control values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3026f45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3026f45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Additionally, we empirically demonstrate on a unicycle and a quadrotor system that our approach outperforms in terms of optimality and computation time, state-of-the-art system identification and contextual  optimization based approaches.</a:t>
            </a:r>
            <a:endParaRPr/>
          </a:p>
          <a:p>
            <a:pPr indent="-298450" lvl="0" marL="457200" rtl="0" algn="l">
              <a:spcBef>
                <a:spcPts val="0"/>
              </a:spcBef>
              <a:spcAft>
                <a:spcPts val="0"/>
              </a:spcAft>
              <a:buSzPts val="1100"/>
              <a:buChar char="●"/>
            </a:pPr>
            <a:r>
              <a:rPr lang="fr"/>
              <a:t>In a recent submission, we successfully applied our learning-based approach in a high-fidelity F16 aircraft simulator. The F-16 starts at a low altitude with a  high picth angle towards the ground and the goal is to  avoid the collision using data obtained while falling. We compared our approach with the pre-tuned LQR controller of the simulator.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f1ab1233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f1ab1233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The approach in this work considers unknown nonlinear dynamics in control-affine form where the control is a constrained signal of time and the functions defining the vector field are unknown Lipschitz functions.</a:t>
            </a:r>
            <a:endParaRPr/>
          </a:p>
          <a:p>
            <a:pPr indent="-298450" lvl="0" marL="457200" rtl="0" algn="l">
              <a:spcBef>
                <a:spcPts val="0"/>
              </a:spcBef>
              <a:spcAft>
                <a:spcPts val="0"/>
              </a:spcAft>
              <a:buSzPts val="1100"/>
              <a:buChar char="●"/>
            </a:pPr>
            <a:r>
              <a:rPr lang="fr"/>
              <a:t>Given streaming measurements of the state, the state derivative and control signal applied</a:t>
            </a:r>
            <a:endParaRPr/>
          </a:p>
          <a:p>
            <a:pPr indent="-298450" lvl="0" marL="457200" rtl="0" algn="l">
              <a:spcBef>
                <a:spcPts val="0"/>
              </a:spcBef>
              <a:spcAft>
                <a:spcPts val="0"/>
              </a:spcAft>
              <a:buSzPts val="1100"/>
              <a:buChar char="●"/>
            </a:pPr>
            <a:r>
              <a:rPr lang="fr"/>
              <a:t>AND,,,, if available side information such as Upper bound on the LIpschitz constants of f and G</a:t>
            </a:r>
            <a:endParaRPr/>
          </a:p>
          <a:p>
            <a:pPr indent="-298450" lvl="0" marL="457200" rtl="0" algn="l">
              <a:spcBef>
                <a:spcPts val="0"/>
              </a:spcBef>
              <a:spcAft>
                <a:spcPts val="0"/>
              </a:spcAft>
              <a:buSzPts val="1100"/>
              <a:buChar char="●"/>
            </a:pPr>
            <a:r>
              <a:rPr lang="fr"/>
              <a:t>Local gradient bounds, for example monotonicity of the vector field</a:t>
            </a:r>
            <a:endParaRPr/>
          </a:p>
          <a:p>
            <a:pPr indent="-298450" lvl="0" marL="457200" rtl="0" algn="l">
              <a:spcBef>
                <a:spcPts val="0"/>
              </a:spcBef>
              <a:spcAft>
                <a:spcPts val="0"/>
              </a:spcAft>
              <a:buSzPts val="1100"/>
              <a:buChar char="●"/>
            </a:pPr>
            <a:r>
              <a:rPr lang="fr"/>
              <a:t>Algebraic constraints on the states,</a:t>
            </a:r>
            <a:endParaRPr/>
          </a:p>
          <a:p>
            <a:pPr indent="-298450" lvl="0" marL="457200" rtl="0" algn="l">
              <a:spcBef>
                <a:spcPts val="0"/>
              </a:spcBef>
              <a:spcAft>
                <a:spcPts val="0"/>
              </a:spcAft>
              <a:buSzPts val="1100"/>
              <a:buChar char="●"/>
            </a:pPr>
            <a:r>
              <a:rPr lang="fr"/>
              <a:t>or possible knowledge of part of the dynamics</a:t>
            </a:r>
            <a:endParaRPr/>
          </a:p>
          <a:p>
            <a:pPr indent="-298450" lvl="0" marL="457200" rtl="0" algn="l">
              <a:spcBef>
                <a:spcPts val="0"/>
              </a:spcBef>
              <a:spcAft>
                <a:spcPts val="0"/>
              </a:spcAft>
              <a:buSzPts val="1100"/>
              <a:buChar char="●"/>
            </a:pPr>
            <a:r>
              <a:rPr lang="fr"/>
              <a:t>The first problem of interest is to compute an over-approximation of the set of  states the system may reach</a:t>
            </a:r>
            <a:endParaRPr/>
          </a:p>
          <a:p>
            <a:pPr indent="-298450" lvl="0" marL="457200" rtl="0" algn="l">
              <a:spcBef>
                <a:spcPts val="0"/>
              </a:spcBef>
              <a:spcAft>
                <a:spcPts val="0"/>
              </a:spcAft>
              <a:buSzPts val="1100"/>
              <a:buChar char="●"/>
            </a:pPr>
            <a:r>
              <a:rPr lang="fr"/>
              <a:t>The second problem is to compute at each discrete time a solution to the one-step optimal control problem that you can see on the slide</a:t>
            </a:r>
            <a:endParaRPr/>
          </a:p>
          <a:p>
            <a:pPr indent="-298450" lvl="0" marL="457200" rtl="0" algn="l">
              <a:spcBef>
                <a:spcPts val="0"/>
              </a:spcBef>
              <a:spcAft>
                <a:spcPts val="0"/>
              </a:spcAft>
              <a:buSzPts val="1100"/>
              <a:buChar char="●"/>
            </a:pPr>
            <a:r>
              <a:rPr lang="fr"/>
              <a:t>Here, c is a one-step cost function that encodes the desired behavior of the system</a:t>
            </a:r>
            <a:endParaRPr/>
          </a:p>
          <a:p>
            <a:pPr indent="-298450" lvl="0" marL="457200" rtl="0" algn="l">
              <a:spcBef>
                <a:spcPts val="0"/>
              </a:spcBef>
              <a:spcAft>
                <a:spcPts val="0"/>
              </a:spcAft>
              <a:buSzPts val="1100"/>
              <a:buChar char="●"/>
            </a:pPr>
            <a:r>
              <a:rPr lang="fr"/>
              <a:t>The future state value cannot be predicted since the dynamics are also unknown</a:t>
            </a:r>
            <a:endParaRPr/>
          </a:p>
          <a:p>
            <a:pPr indent="-298450" lvl="0" marL="457200" rtl="0" algn="l">
              <a:spcBef>
                <a:spcPts val="0"/>
              </a:spcBef>
              <a:spcAft>
                <a:spcPts val="0"/>
              </a:spcAft>
              <a:buSzPts val="1100"/>
              <a:buChar char="●"/>
            </a:pPr>
            <a:r>
              <a:rPr lang="fr"/>
              <a:t>THerefore, we are trying to optimize an unknwon function and we can only hope to provide approximate solutions.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f1ab1233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f1ab1233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Our solution approach can be summarized as follows</a:t>
            </a:r>
            <a:endParaRPr/>
          </a:p>
          <a:p>
            <a:pPr indent="-298450" lvl="0" marL="457200" rtl="0" algn="l">
              <a:spcBef>
                <a:spcPts val="0"/>
              </a:spcBef>
              <a:spcAft>
                <a:spcPts val="0"/>
              </a:spcAft>
              <a:buSzPts val="1100"/>
              <a:buChar char="●"/>
            </a:pPr>
            <a:r>
              <a:rPr lang="fr"/>
              <a:t>For every new measurements, we use upper bound on the Lipschitz constants of f and G, and any available side information to construct and refine a differential inclusion that is guaranteed to contain the unknown vector field</a:t>
            </a:r>
            <a:endParaRPr/>
          </a:p>
          <a:p>
            <a:pPr indent="-298450" lvl="0" marL="457200" rtl="0" algn="l">
              <a:spcBef>
                <a:spcPts val="0"/>
              </a:spcBef>
              <a:spcAft>
                <a:spcPts val="0"/>
              </a:spcAft>
              <a:buSzPts val="1100"/>
              <a:buChar char="●"/>
            </a:pPr>
            <a:r>
              <a:rPr lang="fr"/>
              <a:t>Then, we build on Interval Taylor-based methods to provide a closed-form expression to over-approximate the reachable sets of all feasible dynamics of the obtained differential inclusion</a:t>
            </a:r>
            <a:endParaRPr/>
          </a:p>
          <a:p>
            <a:pPr indent="-298450" lvl="0" marL="457200" rtl="0" algn="l">
              <a:spcBef>
                <a:spcPts val="0"/>
              </a:spcBef>
              <a:spcAft>
                <a:spcPts val="0"/>
              </a:spcAft>
              <a:buSzPts val="1100"/>
              <a:buChar char="●"/>
            </a:pPr>
            <a:r>
              <a:rPr lang="fr"/>
              <a:t>The closed-form expression is a nonconvex function of the control, thus we provide a control-affine linearization of the over-approximation which is finally used to construct convex relaxations of the one-step optimal control problem allowing near-optimal control of the system.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f1ab1233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f1ab1233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So the first step in our solution approach was to construct a differential inclusion containing the unknown vector field.</a:t>
            </a:r>
            <a:endParaRPr/>
          </a:p>
          <a:p>
            <a:pPr indent="-298450" lvl="0" marL="457200" rtl="0" algn="l">
              <a:spcBef>
                <a:spcPts val="0"/>
              </a:spcBef>
              <a:spcAft>
                <a:spcPts val="0"/>
              </a:spcAft>
              <a:buSzPts val="1100"/>
              <a:buChar char="●"/>
            </a:pPr>
            <a:r>
              <a:rPr lang="fr"/>
              <a:t>To achieve this we are going to over-approximate the unknown function f and G at each given data point.</a:t>
            </a:r>
            <a:endParaRPr/>
          </a:p>
          <a:p>
            <a:pPr indent="-298450" lvl="0" marL="457200" rtl="0" algn="l">
              <a:spcBef>
                <a:spcPts val="0"/>
              </a:spcBef>
              <a:spcAft>
                <a:spcPts val="0"/>
              </a:spcAft>
              <a:buSzPts val="1100"/>
              <a:buChar char="●"/>
            </a:pPr>
            <a:r>
              <a:rPr lang="fr"/>
              <a:t> So given an initial data point, we start by considering a large over-approximation of the function f and G at the corresponfing state</a:t>
            </a:r>
            <a:endParaRPr/>
          </a:p>
          <a:p>
            <a:pPr indent="-298450" lvl="0" marL="457200" rtl="0" algn="l">
              <a:spcBef>
                <a:spcPts val="0"/>
              </a:spcBef>
              <a:spcAft>
                <a:spcPts val="0"/>
              </a:spcAft>
              <a:buSzPts val="1100"/>
              <a:buChar char="●"/>
            </a:pPr>
            <a:r>
              <a:rPr lang="fr"/>
              <a:t>Then,  for a new data point, we use the upper bound on the LIpschitz constants to deduce the set of values of f and G at the new point</a:t>
            </a:r>
            <a:endParaRPr/>
          </a:p>
          <a:p>
            <a:pPr indent="-298450" lvl="0" marL="457200" rtl="0" algn="l">
              <a:spcBef>
                <a:spcPts val="0"/>
              </a:spcBef>
              <a:spcAft>
                <a:spcPts val="0"/>
              </a:spcAft>
              <a:buSzPts val="1100"/>
              <a:buChar char="●"/>
            </a:pPr>
            <a:r>
              <a:rPr lang="fr"/>
              <a:t>The obtained set can be further tighten by pruning out from f and G, value that are not dynamically feasible. Specifically, we remove values of the intial over-approximation of f and G  that do not sum up to the measured velocities x dot</a:t>
            </a:r>
            <a:endParaRPr/>
          </a:p>
          <a:p>
            <a:pPr indent="-298450" lvl="0" marL="457200" rtl="0" algn="l">
              <a:spcBef>
                <a:spcPts val="0"/>
              </a:spcBef>
              <a:spcAft>
                <a:spcPts val="0"/>
              </a:spcAft>
              <a:buSzPts val="1100"/>
              <a:buChar char="●"/>
            </a:pPr>
            <a:r>
              <a:rPr lang="fr"/>
              <a:t>The new set can be used to refined our estimate of at intiial data point</a:t>
            </a:r>
            <a:endParaRPr/>
          </a:p>
          <a:p>
            <a:pPr indent="-298450" lvl="0" marL="457200" rtl="0" algn="l">
              <a:spcBef>
                <a:spcPts val="0"/>
              </a:spcBef>
              <a:spcAft>
                <a:spcPts val="0"/>
              </a:spcAft>
              <a:buSzPts val="1100"/>
              <a:buChar char="●"/>
            </a:pPr>
            <a:r>
              <a:rPr lang="fr"/>
              <a:t>And propagating this refinement procedure for new data points enable to construct and refine the desired differential inclusion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0bb3467e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d0bb3467e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solidFill>
                  <a:schemeClr val="dk1"/>
                </a:solidFill>
              </a:rPr>
              <a:t>And propagating this refinement procedure for new data points enable to construct and refine the desired differential inclusion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d0bb3467e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d0bb3467e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We used the constructed differential inclusion to provide a closed-form expression for over-approximations of reachable sets</a:t>
            </a:r>
            <a:endParaRPr/>
          </a:p>
          <a:p>
            <a:pPr indent="-298450" lvl="0" marL="457200" rtl="0" algn="l">
              <a:spcBef>
                <a:spcPts val="0"/>
              </a:spcBef>
              <a:spcAft>
                <a:spcPts val="0"/>
              </a:spcAft>
              <a:buSzPts val="1100"/>
              <a:buChar char="●"/>
            </a:pPr>
            <a:r>
              <a:rPr lang="fr"/>
              <a:t>In the case the dynamics are known, it is well known that an over-approximation R at time t_{j+1} can be computed through the set of states at time j, the set of admissible control values and derivative control values and finally an a priori rough enclosure of the over-approximation of the reachable set</a:t>
            </a:r>
            <a:endParaRPr/>
          </a:p>
          <a:p>
            <a:pPr indent="-298450" lvl="0" marL="457200" rtl="0" algn="l">
              <a:spcBef>
                <a:spcPts val="0"/>
              </a:spcBef>
              <a:spcAft>
                <a:spcPts val="0"/>
              </a:spcAft>
              <a:buSzPts val="1100"/>
              <a:buChar char="●"/>
            </a:pPr>
            <a:r>
              <a:rPr lang="fr"/>
              <a:t>This expression uses the knowledge that f, G, and their respective Jacobians are known and can be evaluated approximately for any input set values.</a:t>
            </a:r>
            <a:endParaRPr/>
          </a:p>
          <a:p>
            <a:pPr indent="-298450" lvl="0" marL="457200" rtl="0" algn="l">
              <a:spcBef>
                <a:spcPts val="0"/>
              </a:spcBef>
              <a:spcAft>
                <a:spcPts val="0"/>
              </a:spcAft>
              <a:buSzPts val="1100"/>
              <a:buChar char="●"/>
            </a:pPr>
            <a:r>
              <a:rPr lang="fr"/>
              <a:t>In the case of unknown dynamics, we show in the paper that a similar closed-form expression can be obtained by using the differential inclusion and replace the unknown jacobian with over-approximations derived from lipschitz bounds</a:t>
            </a:r>
            <a:endParaRPr/>
          </a:p>
          <a:p>
            <a:pPr indent="-298450" lvl="0" marL="457200" rtl="0" algn="l">
              <a:spcBef>
                <a:spcPts val="0"/>
              </a:spcBef>
              <a:spcAft>
                <a:spcPts val="0"/>
              </a:spcAft>
              <a:buSzPts val="1100"/>
              <a:buChar char="●"/>
            </a:pPr>
            <a:r>
              <a:rPr lang="fr"/>
              <a:t>Furthermore, we show that side information enforces additional constraints on the differential inclusion and the over-approximation of the jacobians, hence it enables to obtain tighter over-approximating sets.</a:t>
            </a:r>
            <a:endParaRPr/>
          </a:p>
          <a:p>
            <a:pPr indent="-298450" lvl="0" marL="457200" rtl="0" algn="l">
              <a:spcBef>
                <a:spcPts val="0"/>
              </a:spcBef>
              <a:spcAft>
                <a:spcPts val="0"/>
              </a:spcAft>
              <a:buSzPts val="1100"/>
              <a:buChar char="●"/>
            </a:pPr>
            <a:r>
              <a:rPr lang="fr"/>
              <a:t>As an illustration, consider a unicyle system whose position on the x and y axis are given by px and py, and its orientation given by theta</a:t>
            </a:r>
            <a:endParaRPr/>
          </a:p>
          <a:p>
            <a:pPr indent="-298450" lvl="0" marL="457200" rtl="0" algn="l">
              <a:spcBef>
                <a:spcPts val="0"/>
              </a:spcBef>
              <a:spcAft>
                <a:spcPts val="0"/>
              </a:spcAft>
              <a:buSzPts val="1100"/>
              <a:buChar char="●"/>
            </a:pPr>
            <a:r>
              <a:rPr lang="fr"/>
              <a:t>Given a single trajectory and side information on the unknown dynamics such as loose LIpschitz bounds and the knowledge that the vector field is identpendent of its position, we show that with both loose lipschitz bounds and decoupling, we achieve tighter sets than with only the loose lipschitz bounds. Moreover, knowing the exact lipschitz bounds enable to significantly tighten the over-approximating set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21383" y="47036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21383" y="47036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42.png"/><Relationship Id="rId5" Type="http://schemas.openxmlformats.org/officeDocument/2006/relationships/image" Target="../media/image45.png"/><Relationship Id="rId6"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8.png"/><Relationship Id="rId4" Type="http://schemas.openxmlformats.org/officeDocument/2006/relationships/image" Target="../media/image25.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image" Target="../media/image58.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4.png"/><Relationship Id="rId8"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7.jpg"/><Relationship Id="rId4" Type="http://schemas.openxmlformats.org/officeDocument/2006/relationships/image" Target="../media/image64.png"/><Relationship Id="rId5"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L_HP7yK-aiiqfyRuE1V5FEEV3S_Gq6dS/view" TargetMode="External"/><Relationship Id="rId4" Type="http://schemas.openxmlformats.org/officeDocument/2006/relationships/image" Target="../media/image5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22.png"/><Relationship Id="rId13" Type="http://schemas.openxmlformats.org/officeDocument/2006/relationships/image" Target="../media/image3.png"/><Relationship Id="rId12"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7.png"/><Relationship Id="rId9" Type="http://schemas.openxmlformats.org/officeDocument/2006/relationships/image" Target="../media/image2.png"/><Relationship Id="rId15" Type="http://schemas.openxmlformats.org/officeDocument/2006/relationships/image" Target="../media/image9.png"/><Relationship Id="rId1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jp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6.png"/><Relationship Id="rId5" Type="http://schemas.openxmlformats.org/officeDocument/2006/relationships/image" Target="../media/image41.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32.png"/><Relationship Id="rId13" Type="http://schemas.openxmlformats.org/officeDocument/2006/relationships/image" Target="../media/image38.png"/><Relationship Id="rId12"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7.png"/><Relationship Id="rId7" Type="http://schemas.openxmlformats.org/officeDocument/2006/relationships/image" Target="../media/image34.png"/><Relationship Id="rId8"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9.png"/></Relationships>
</file>

<file path=ppt/slides/_rels/slide9.xml.rels><?xml version="1.0" encoding="UTF-8" standalone="yes"?><Relationships xmlns="http://schemas.openxmlformats.org/package/2006/relationships"><Relationship Id="rId10"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49.png"/><Relationship Id="rId5" Type="http://schemas.openxmlformats.org/officeDocument/2006/relationships/image" Target="../media/image44.png"/><Relationship Id="rId6" Type="http://schemas.openxmlformats.org/officeDocument/2006/relationships/image" Target="../media/image53.png"/><Relationship Id="rId7" Type="http://schemas.openxmlformats.org/officeDocument/2006/relationships/image" Target="../media/image28.png"/><Relationship Id="rId8"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3200" y="300503"/>
            <a:ext cx="8458200" cy="1239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C00000"/>
              </a:buClr>
              <a:buSzPts val="4500"/>
              <a:buFont typeface="Calibri"/>
              <a:buNone/>
            </a:pPr>
            <a:r>
              <a:rPr b="1" lang="fr" sz="2600">
                <a:solidFill>
                  <a:srgbClr val="C00000"/>
                </a:solidFill>
                <a:latin typeface="Helvetica Neue"/>
                <a:ea typeface="Helvetica Neue"/>
                <a:cs typeface="Helvetica Neue"/>
                <a:sym typeface="Helvetica Neue"/>
              </a:rPr>
              <a:t>On-The-Fly Control of Unknown Smooth Systems from Limited Data</a:t>
            </a:r>
            <a:endParaRPr b="1" sz="2600">
              <a:latin typeface="Helvetica Neue"/>
              <a:ea typeface="Helvetica Neue"/>
              <a:cs typeface="Helvetica Neue"/>
              <a:sym typeface="Helvetica Neue"/>
            </a:endParaRPr>
          </a:p>
        </p:txBody>
      </p:sp>
      <p:pic>
        <p:nvPicPr>
          <p:cNvPr id="55" name="Google Shape;55;p13"/>
          <p:cNvPicPr preferRelativeResize="0"/>
          <p:nvPr/>
        </p:nvPicPr>
        <p:blipFill rotWithShape="1">
          <a:blip r:embed="rId3">
            <a:alphaModFix/>
          </a:blip>
          <a:srcRect b="25215" l="13179" r="12405" t="25215"/>
          <a:stretch/>
        </p:blipFill>
        <p:spPr>
          <a:xfrm>
            <a:off x="571500" y="4301728"/>
            <a:ext cx="2005446" cy="650600"/>
          </a:xfrm>
          <a:prstGeom prst="rect">
            <a:avLst/>
          </a:prstGeom>
          <a:noFill/>
          <a:ln>
            <a:noFill/>
          </a:ln>
        </p:spPr>
      </p:pic>
      <p:sp>
        <p:nvSpPr>
          <p:cNvPr id="56" name="Google Shape;56;p13"/>
          <p:cNvSpPr txBox="1"/>
          <p:nvPr/>
        </p:nvSpPr>
        <p:spPr>
          <a:xfrm>
            <a:off x="236850" y="1768150"/>
            <a:ext cx="8596800" cy="42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600">
                <a:solidFill>
                  <a:srgbClr val="0000FF"/>
                </a:solidFill>
                <a:latin typeface="Helvetica Neue"/>
                <a:ea typeface="Helvetica Neue"/>
                <a:cs typeface="Helvetica Neue"/>
                <a:sym typeface="Helvetica Neue"/>
              </a:rPr>
              <a:t>Franck Djeumou</a:t>
            </a:r>
            <a:r>
              <a:rPr b="1" lang="fr" sz="1600">
                <a:latin typeface="Helvetica Neue"/>
                <a:ea typeface="Helvetica Neue"/>
                <a:cs typeface="Helvetica Neue"/>
                <a:sym typeface="Helvetica Neue"/>
              </a:rPr>
              <a:t>, Abraham P. Vinod, Ufuk Topcu</a:t>
            </a:r>
            <a:endParaRPr b="1" sz="1600">
              <a:latin typeface="Helvetica Neue"/>
              <a:ea typeface="Helvetica Neue"/>
              <a:cs typeface="Helvetica Neue"/>
              <a:sym typeface="Helvetica Neue"/>
            </a:endParaRPr>
          </a:p>
        </p:txBody>
      </p:sp>
      <p:sp>
        <p:nvSpPr>
          <p:cNvPr id="57" name="Google Shape;57;p13"/>
          <p:cNvSpPr txBox="1"/>
          <p:nvPr/>
        </p:nvSpPr>
        <p:spPr>
          <a:xfrm>
            <a:off x="236850" y="2079550"/>
            <a:ext cx="86109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300">
                <a:latin typeface="Helvetica Neue"/>
                <a:ea typeface="Helvetica Neue"/>
                <a:cs typeface="Helvetica Neue"/>
                <a:sym typeface="Helvetica Neue"/>
              </a:rPr>
              <a:t>The </a:t>
            </a:r>
            <a:r>
              <a:rPr lang="fr" sz="1300">
                <a:latin typeface="Helvetica Neue"/>
                <a:ea typeface="Helvetica Neue"/>
                <a:cs typeface="Helvetica Neue"/>
                <a:sym typeface="Helvetica Neue"/>
              </a:rPr>
              <a:t>University of Texas at Austin, USA</a:t>
            </a:r>
            <a:endParaRPr sz="1300">
              <a:latin typeface="Helvetica Neue"/>
              <a:ea typeface="Helvetica Neue"/>
              <a:cs typeface="Helvetica Neue"/>
              <a:sym typeface="Helvetica Neue"/>
            </a:endParaRPr>
          </a:p>
        </p:txBody>
      </p:sp>
      <p:sp>
        <p:nvSpPr>
          <p:cNvPr id="58" name="Google Shape;58;p13"/>
          <p:cNvSpPr txBox="1"/>
          <p:nvPr/>
        </p:nvSpPr>
        <p:spPr>
          <a:xfrm>
            <a:off x="238550" y="2723350"/>
            <a:ext cx="8596800" cy="42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600">
                <a:latin typeface="Helvetica Neue"/>
                <a:ea typeface="Helvetica Neue"/>
                <a:cs typeface="Helvetica Neue"/>
                <a:sym typeface="Helvetica Neue"/>
              </a:rPr>
              <a:t>Eric Goubault, Sylvie Putot</a:t>
            </a:r>
            <a:endParaRPr b="1" sz="1600">
              <a:latin typeface="Helvetica Neue"/>
              <a:ea typeface="Helvetica Neue"/>
              <a:cs typeface="Helvetica Neue"/>
              <a:sym typeface="Helvetica Neue"/>
            </a:endParaRPr>
          </a:p>
        </p:txBody>
      </p:sp>
      <p:sp>
        <p:nvSpPr>
          <p:cNvPr id="59" name="Google Shape;59;p13"/>
          <p:cNvSpPr txBox="1"/>
          <p:nvPr/>
        </p:nvSpPr>
        <p:spPr>
          <a:xfrm>
            <a:off x="236850" y="3034750"/>
            <a:ext cx="86109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Helvetica Neue"/>
                <a:ea typeface="Helvetica Neue"/>
                <a:cs typeface="Helvetica Neue"/>
                <a:sym typeface="Helvetica Neue"/>
              </a:rPr>
              <a:t>École polytechnique, France</a:t>
            </a:r>
            <a:endParaRPr>
              <a:latin typeface="Helvetica Neue"/>
              <a:ea typeface="Helvetica Neue"/>
              <a:cs typeface="Helvetica Neue"/>
              <a:sym typeface="Helvetica Neue"/>
            </a:endParaRPr>
          </a:p>
        </p:txBody>
      </p:sp>
      <p:pic>
        <p:nvPicPr>
          <p:cNvPr id="60" name="Google Shape;60;p13"/>
          <p:cNvPicPr preferRelativeResize="0"/>
          <p:nvPr/>
        </p:nvPicPr>
        <p:blipFill rotWithShape="1">
          <a:blip r:embed="rId4">
            <a:alphaModFix/>
          </a:blip>
          <a:srcRect b="0" l="0" r="0" t="0"/>
          <a:stretch/>
        </p:blipFill>
        <p:spPr>
          <a:xfrm>
            <a:off x="5806800" y="4309200"/>
            <a:ext cx="3129301" cy="65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2"/>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Solving (Approximately) the One-Step Optimal Control Problem</a:t>
            </a:r>
            <a:endParaRPr b="1" sz="1600">
              <a:solidFill>
                <a:schemeClr val="dk1"/>
              </a:solidFill>
              <a:latin typeface="Helvetica Neue"/>
              <a:ea typeface="Helvetica Neue"/>
              <a:cs typeface="Helvetica Neue"/>
              <a:sym typeface="Helvetica Neue"/>
            </a:endParaRPr>
          </a:p>
        </p:txBody>
      </p:sp>
      <p:sp>
        <p:nvSpPr>
          <p:cNvPr id="372" name="Google Shape;372;p22"/>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73" name="Google Shape;373;p22"/>
          <p:cNvSpPr/>
          <p:nvPr/>
        </p:nvSpPr>
        <p:spPr>
          <a:xfrm rot="5406095">
            <a:off x="3787800" y="1043400"/>
            <a:ext cx="169200" cy="128700"/>
          </a:xfrm>
          <a:prstGeom prst="leftBrace">
            <a:avLst>
              <a:gd fmla="val 50000" name="adj1"/>
              <a:gd fmla="val 50000" name="adj2"/>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rot="5404379">
            <a:off x="5376650" y="325650"/>
            <a:ext cx="235500" cy="1462800"/>
          </a:xfrm>
          <a:prstGeom prst="leftBrace">
            <a:avLst>
              <a:gd fmla="val 50000" name="adj1"/>
              <a:gd fmla="val 50801"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txBox="1"/>
          <p:nvPr/>
        </p:nvSpPr>
        <p:spPr>
          <a:xfrm>
            <a:off x="2545550" y="718200"/>
            <a:ext cx="973200" cy="259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000">
                <a:solidFill>
                  <a:srgbClr val="6AA84F"/>
                </a:solidFill>
                <a:latin typeface="Helvetica Neue"/>
                <a:ea typeface="Helvetica Neue"/>
                <a:cs typeface="Helvetica Neue"/>
                <a:sym typeface="Helvetica Neue"/>
              </a:rPr>
              <a:t>Cost function</a:t>
            </a:r>
            <a:endParaRPr sz="1000" u="none" cap="none" strike="noStrike">
              <a:solidFill>
                <a:srgbClr val="6AA84F"/>
              </a:solidFill>
              <a:latin typeface="Helvetica Neue"/>
              <a:ea typeface="Helvetica Neue"/>
              <a:cs typeface="Helvetica Neue"/>
              <a:sym typeface="Helvetica Neue"/>
            </a:endParaRPr>
          </a:p>
        </p:txBody>
      </p:sp>
      <p:cxnSp>
        <p:nvCxnSpPr>
          <p:cNvPr id="376" name="Google Shape;376;p22"/>
          <p:cNvCxnSpPr>
            <a:stCxn id="373" idx="1"/>
            <a:endCxn id="375" idx="3"/>
          </p:cNvCxnSpPr>
          <p:nvPr/>
        </p:nvCxnSpPr>
        <p:spPr>
          <a:xfrm flipH="1" rot="5400000">
            <a:off x="3608100" y="758700"/>
            <a:ext cx="175200" cy="353700"/>
          </a:xfrm>
          <a:prstGeom prst="bentConnector2">
            <a:avLst/>
          </a:prstGeom>
          <a:noFill/>
          <a:ln cap="flat" cmpd="sng" w="19050">
            <a:solidFill>
              <a:srgbClr val="6AA84F"/>
            </a:solidFill>
            <a:prstDash val="solid"/>
            <a:round/>
            <a:headEnd len="med" w="med" type="stealth"/>
            <a:tailEnd len="med" w="med" type="none"/>
          </a:ln>
        </p:spPr>
      </p:cxnSp>
      <p:sp>
        <p:nvSpPr>
          <p:cNvPr id="377" name="Google Shape;377;p22"/>
          <p:cNvSpPr txBox="1"/>
          <p:nvPr/>
        </p:nvSpPr>
        <p:spPr>
          <a:xfrm>
            <a:off x="5568625" y="610050"/>
            <a:ext cx="1479600" cy="204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000">
                <a:solidFill>
                  <a:srgbClr val="0000FF"/>
                </a:solidFill>
                <a:latin typeface="Helvetica Neue"/>
                <a:ea typeface="Helvetica Neue"/>
                <a:cs typeface="Helvetica Neue"/>
                <a:sym typeface="Helvetica Neue"/>
              </a:rPr>
              <a:t>Unknown future state</a:t>
            </a:r>
            <a:endParaRPr sz="1000" u="none" cap="none" strike="noStrike">
              <a:solidFill>
                <a:srgbClr val="0000FF"/>
              </a:solidFill>
              <a:latin typeface="Helvetica Neue"/>
              <a:ea typeface="Helvetica Neue"/>
              <a:cs typeface="Helvetica Neue"/>
              <a:sym typeface="Helvetica Neue"/>
            </a:endParaRPr>
          </a:p>
        </p:txBody>
      </p:sp>
      <p:cxnSp>
        <p:nvCxnSpPr>
          <p:cNvPr id="378" name="Google Shape;378;p22"/>
          <p:cNvCxnSpPr>
            <a:stCxn id="374" idx="1"/>
            <a:endCxn id="377" idx="1"/>
          </p:cNvCxnSpPr>
          <p:nvPr/>
        </p:nvCxnSpPr>
        <p:spPr>
          <a:xfrm rot="-5400000">
            <a:off x="5412333" y="783000"/>
            <a:ext cx="226800" cy="85800"/>
          </a:xfrm>
          <a:prstGeom prst="bentConnector2">
            <a:avLst/>
          </a:prstGeom>
          <a:noFill/>
          <a:ln cap="flat" cmpd="sng" w="19050">
            <a:solidFill>
              <a:srgbClr val="0000FF"/>
            </a:solidFill>
            <a:prstDash val="solid"/>
            <a:round/>
            <a:headEnd len="med" w="med" type="stealth"/>
            <a:tailEnd len="med" w="med" type="none"/>
          </a:ln>
        </p:spPr>
      </p:cxnSp>
      <p:pic>
        <p:nvPicPr>
          <p:cNvPr id="379" name="Google Shape;379;p22"/>
          <p:cNvPicPr preferRelativeResize="0"/>
          <p:nvPr/>
        </p:nvPicPr>
        <p:blipFill>
          <a:blip r:embed="rId3">
            <a:alphaModFix/>
          </a:blip>
          <a:stretch>
            <a:fillRect/>
          </a:stretch>
        </p:blipFill>
        <p:spPr>
          <a:xfrm>
            <a:off x="2796000" y="1197000"/>
            <a:ext cx="3546000" cy="298800"/>
          </a:xfrm>
          <a:prstGeom prst="rect">
            <a:avLst/>
          </a:prstGeom>
          <a:noFill/>
          <a:ln>
            <a:noFill/>
          </a:ln>
        </p:spPr>
      </p:pic>
      <p:sp>
        <p:nvSpPr>
          <p:cNvPr id="380" name="Google Shape;380;p22"/>
          <p:cNvSpPr txBox="1"/>
          <p:nvPr/>
        </p:nvSpPr>
        <p:spPr>
          <a:xfrm>
            <a:off x="1085500" y="1919250"/>
            <a:ext cx="1747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FF0000"/>
                </a:solidFill>
                <a:latin typeface="Helvetica Neue"/>
                <a:ea typeface="Helvetica Neue"/>
                <a:cs typeface="Helvetica Neue"/>
                <a:sym typeface="Helvetica Neue"/>
              </a:rPr>
              <a:t>Optimistic control</a:t>
            </a:r>
            <a:endParaRPr b="1" sz="1300">
              <a:solidFill>
                <a:srgbClr val="FF0000"/>
              </a:solidFill>
              <a:latin typeface="Helvetica Neue"/>
              <a:ea typeface="Helvetica Neue"/>
              <a:cs typeface="Helvetica Neue"/>
              <a:sym typeface="Helvetica Neue"/>
            </a:endParaRPr>
          </a:p>
        </p:txBody>
      </p:sp>
      <p:sp>
        <p:nvSpPr>
          <p:cNvPr id="381" name="Google Shape;381;p22"/>
          <p:cNvSpPr txBox="1"/>
          <p:nvPr/>
        </p:nvSpPr>
        <p:spPr>
          <a:xfrm>
            <a:off x="5962300" y="1919250"/>
            <a:ext cx="1747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FF0000"/>
                </a:solidFill>
                <a:latin typeface="Helvetica Neue"/>
                <a:ea typeface="Helvetica Neue"/>
                <a:cs typeface="Helvetica Neue"/>
                <a:sym typeface="Helvetica Neue"/>
              </a:rPr>
              <a:t>Pessimistic control</a:t>
            </a:r>
            <a:endParaRPr b="1" sz="1300">
              <a:solidFill>
                <a:srgbClr val="FF0000"/>
              </a:solidFill>
              <a:latin typeface="Helvetica Neue"/>
              <a:ea typeface="Helvetica Neue"/>
              <a:cs typeface="Helvetica Neue"/>
              <a:sym typeface="Helvetica Neue"/>
            </a:endParaRPr>
          </a:p>
        </p:txBody>
      </p:sp>
      <p:sp>
        <p:nvSpPr>
          <p:cNvPr id="382" name="Google Shape;382;p22"/>
          <p:cNvSpPr/>
          <p:nvPr/>
        </p:nvSpPr>
        <p:spPr>
          <a:xfrm>
            <a:off x="2227250" y="2543200"/>
            <a:ext cx="507000" cy="393600"/>
          </a:xfrm>
          <a:prstGeom prst="ellipse">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txBox="1"/>
          <p:nvPr/>
        </p:nvSpPr>
        <p:spPr>
          <a:xfrm>
            <a:off x="3467600" y="3001300"/>
            <a:ext cx="2352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rgbClr val="FF0000"/>
                </a:solidFill>
                <a:latin typeface="Helvetica Neue"/>
                <a:ea typeface="Helvetica Neue"/>
                <a:cs typeface="Helvetica Neue"/>
                <a:sym typeface="Helvetica Neue"/>
              </a:rPr>
              <a:t>Non-convex in control values </a:t>
            </a:r>
            <a:endParaRPr sz="1300">
              <a:solidFill>
                <a:srgbClr val="FF0000"/>
              </a:solidFill>
              <a:latin typeface="Helvetica Neue"/>
              <a:ea typeface="Helvetica Neue"/>
              <a:cs typeface="Helvetica Neue"/>
              <a:sym typeface="Helvetica Neue"/>
            </a:endParaRPr>
          </a:p>
        </p:txBody>
      </p:sp>
      <p:sp>
        <p:nvSpPr>
          <p:cNvPr id="384" name="Google Shape;384;p22"/>
          <p:cNvSpPr/>
          <p:nvPr/>
        </p:nvSpPr>
        <p:spPr>
          <a:xfrm>
            <a:off x="6958800" y="2376000"/>
            <a:ext cx="312000" cy="298800"/>
          </a:xfrm>
          <a:prstGeom prst="ellipse">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txBox="1"/>
          <p:nvPr/>
        </p:nvSpPr>
        <p:spPr>
          <a:xfrm>
            <a:off x="3511525" y="3526050"/>
            <a:ext cx="2352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rgbClr val="6AA84F"/>
                </a:solidFill>
                <a:latin typeface="Helvetica Neue"/>
                <a:ea typeface="Helvetica Neue"/>
                <a:cs typeface="Helvetica Neue"/>
                <a:sym typeface="Helvetica Neue"/>
              </a:rPr>
              <a:t>Control-affine linearization</a:t>
            </a:r>
            <a:endParaRPr sz="1300">
              <a:solidFill>
                <a:srgbClr val="6AA84F"/>
              </a:solidFill>
              <a:latin typeface="Helvetica Neue"/>
              <a:ea typeface="Helvetica Neue"/>
              <a:cs typeface="Helvetica Neue"/>
              <a:sym typeface="Helvetica Neue"/>
            </a:endParaRPr>
          </a:p>
        </p:txBody>
      </p:sp>
      <p:pic>
        <p:nvPicPr>
          <p:cNvPr id="386" name="Google Shape;386;p22"/>
          <p:cNvPicPr preferRelativeResize="0"/>
          <p:nvPr/>
        </p:nvPicPr>
        <p:blipFill>
          <a:blip r:embed="rId4">
            <a:alphaModFix/>
          </a:blip>
          <a:stretch>
            <a:fillRect/>
          </a:stretch>
        </p:blipFill>
        <p:spPr>
          <a:xfrm>
            <a:off x="3021800" y="3899450"/>
            <a:ext cx="3328800" cy="262800"/>
          </a:xfrm>
          <a:prstGeom prst="rect">
            <a:avLst/>
          </a:prstGeom>
          <a:noFill/>
          <a:ln>
            <a:noFill/>
          </a:ln>
        </p:spPr>
      </p:pic>
      <p:sp>
        <p:nvSpPr>
          <p:cNvPr id="387" name="Google Shape;387;p22"/>
          <p:cNvSpPr txBox="1"/>
          <p:nvPr/>
        </p:nvSpPr>
        <p:spPr>
          <a:xfrm>
            <a:off x="1870200" y="4356050"/>
            <a:ext cx="5556000" cy="26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300">
                <a:solidFill>
                  <a:schemeClr val="dk1"/>
                </a:solidFill>
                <a:latin typeface="Helvetica Neue"/>
                <a:ea typeface="Helvetica Neue"/>
                <a:cs typeface="Helvetica Neue"/>
                <a:sym typeface="Helvetica Neue"/>
              </a:rPr>
              <a:t>Convex-optimization-based, on-the-fly control</a:t>
            </a:r>
            <a:endParaRPr b="1" sz="1300">
              <a:solidFill>
                <a:schemeClr val="dk1"/>
              </a:solidFill>
              <a:latin typeface="Helvetica Neue"/>
              <a:ea typeface="Helvetica Neue"/>
              <a:cs typeface="Helvetica Neue"/>
              <a:sym typeface="Helvetica Neue"/>
            </a:endParaRPr>
          </a:p>
        </p:txBody>
      </p:sp>
      <p:cxnSp>
        <p:nvCxnSpPr>
          <p:cNvPr id="388" name="Google Shape;388;p22"/>
          <p:cNvCxnSpPr>
            <a:stCxn id="379" idx="2"/>
            <a:endCxn id="380" idx="0"/>
          </p:cNvCxnSpPr>
          <p:nvPr/>
        </p:nvCxnSpPr>
        <p:spPr>
          <a:xfrm flipH="1">
            <a:off x="1959300" y="1495800"/>
            <a:ext cx="2609700" cy="423600"/>
          </a:xfrm>
          <a:prstGeom prst="straightConnector1">
            <a:avLst/>
          </a:prstGeom>
          <a:noFill/>
          <a:ln cap="flat" cmpd="sng" w="19050">
            <a:solidFill>
              <a:schemeClr val="dk1"/>
            </a:solidFill>
            <a:prstDash val="solid"/>
            <a:round/>
            <a:headEnd len="med" w="med" type="none"/>
            <a:tailEnd len="med" w="med" type="triangle"/>
          </a:ln>
        </p:spPr>
      </p:cxnSp>
      <p:cxnSp>
        <p:nvCxnSpPr>
          <p:cNvPr id="389" name="Google Shape;389;p22"/>
          <p:cNvCxnSpPr>
            <a:stCxn id="379" idx="2"/>
            <a:endCxn id="381" idx="0"/>
          </p:cNvCxnSpPr>
          <p:nvPr/>
        </p:nvCxnSpPr>
        <p:spPr>
          <a:xfrm>
            <a:off x="4569000" y="1495800"/>
            <a:ext cx="2267100" cy="423600"/>
          </a:xfrm>
          <a:prstGeom prst="straightConnector1">
            <a:avLst/>
          </a:prstGeom>
          <a:noFill/>
          <a:ln cap="flat" cmpd="sng" w="19050">
            <a:solidFill>
              <a:schemeClr val="dk1"/>
            </a:solidFill>
            <a:prstDash val="solid"/>
            <a:round/>
            <a:headEnd len="med" w="med" type="none"/>
            <a:tailEnd len="med" w="med" type="triangle"/>
          </a:ln>
        </p:spPr>
      </p:cxnSp>
      <p:pic>
        <p:nvPicPr>
          <p:cNvPr id="390" name="Google Shape;390;p22"/>
          <p:cNvPicPr preferRelativeResize="0"/>
          <p:nvPr/>
        </p:nvPicPr>
        <p:blipFill>
          <a:blip r:embed="rId5">
            <a:alphaModFix/>
          </a:blip>
          <a:stretch>
            <a:fillRect/>
          </a:stretch>
        </p:blipFill>
        <p:spPr>
          <a:xfrm>
            <a:off x="552100" y="2227500"/>
            <a:ext cx="2721599" cy="630000"/>
          </a:xfrm>
          <a:prstGeom prst="rect">
            <a:avLst/>
          </a:prstGeom>
          <a:noFill/>
          <a:ln>
            <a:noFill/>
          </a:ln>
        </p:spPr>
      </p:pic>
      <p:pic>
        <p:nvPicPr>
          <p:cNvPr id="391" name="Google Shape;391;p22"/>
          <p:cNvPicPr preferRelativeResize="0"/>
          <p:nvPr/>
        </p:nvPicPr>
        <p:blipFill>
          <a:blip r:embed="rId6">
            <a:alphaModFix/>
          </a:blip>
          <a:stretch>
            <a:fillRect/>
          </a:stretch>
        </p:blipFill>
        <p:spPr>
          <a:xfrm>
            <a:off x="5411050" y="2257450"/>
            <a:ext cx="3118129" cy="378000"/>
          </a:xfrm>
          <a:prstGeom prst="rect">
            <a:avLst/>
          </a:prstGeom>
          <a:noFill/>
          <a:ln>
            <a:noFill/>
          </a:ln>
        </p:spPr>
      </p:pic>
      <p:sp>
        <p:nvSpPr>
          <p:cNvPr id="392" name="Google Shape;392;p22"/>
          <p:cNvSpPr/>
          <p:nvPr/>
        </p:nvSpPr>
        <p:spPr>
          <a:xfrm>
            <a:off x="2681950" y="2859000"/>
            <a:ext cx="829598" cy="298801"/>
          </a:xfrm>
          <a:custGeom>
            <a:rect b="b" l="l" r="r" t="t"/>
            <a:pathLst>
              <a:path extrusionOk="0" h="9263" w="23906">
                <a:moveTo>
                  <a:pt x="23906" y="9263"/>
                </a:moveTo>
                <a:cubicBezTo>
                  <a:pt x="15360" y="9263"/>
                  <a:pt x="2705" y="8106"/>
                  <a:pt x="0" y="0"/>
                </a:cubicBezTo>
              </a:path>
            </a:pathLst>
          </a:custGeom>
          <a:noFill/>
          <a:ln cap="flat" cmpd="sng" w="19050">
            <a:solidFill>
              <a:srgbClr val="FF0000"/>
            </a:solidFill>
            <a:prstDash val="solid"/>
            <a:round/>
            <a:headEnd len="med" w="med" type="none"/>
            <a:tailEnd len="med" w="med" type="stealth"/>
          </a:ln>
        </p:spPr>
      </p:sp>
      <p:sp>
        <p:nvSpPr>
          <p:cNvPr id="393" name="Google Shape;393;p22"/>
          <p:cNvSpPr/>
          <p:nvPr/>
        </p:nvSpPr>
        <p:spPr>
          <a:xfrm>
            <a:off x="2472775" y="2936800"/>
            <a:ext cx="1090741" cy="723778"/>
          </a:xfrm>
          <a:custGeom>
            <a:rect b="b" l="l" r="r" t="t"/>
            <a:pathLst>
              <a:path extrusionOk="0" h="28389" w="35859">
                <a:moveTo>
                  <a:pt x="0" y="0"/>
                </a:moveTo>
                <a:cubicBezTo>
                  <a:pt x="0" y="6106"/>
                  <a:pt x="5003" y="11252"/>
                  <a:pt x="8666" y="16137"/>
                </a:cubicBezTo>
                <a:cubicBezTo>
                  <a:pt x="11122" y="19413"/>
                  <a:pt x="12992" y="23737"/>
                  <a:pt x="16734" y="25400"/>
                </a:cubicBezTo>
                <a:cubicBezTo>
                  <a:pt x="22630" y="28020"/>
                  <a:pt x="29407" y="28389"/>
                  <a:pt x="35859" y="28389"/>
                </a:cubicBezTo>
              </a:path>
            </a:pathLst>
          </a:custGeom>
          <a:noFill/>
          <a:ln cap="flat" cmpd="sng" w="19050">
            <a:solidFill>
              <a:srgbClr val="6AA84F"/>
            </a:solidFill>
            <a:prstDash val="solid"/>
            <a:round/>
            <a:headEnd len="med" w="med" type="none"/>
            <a:tailEnd len="med" w="med" type="stealth"/>
          </a:ln>
        </p:spPr>
      </p:sp>
      <p:sp>
        <p:nvSpPr>
          <p:cNvPr id="394" name="Google Shape;394;p22"/>
          <p:cNvSpPr/>
          <p:nvPr/>
        </p:nvSpPr>
        <p:spPr>
          <a:xfrm>
            <a:off x="5752350" y="2674800"/>
            <a:ext cx="1295839" cy="471395"/>
          </a:xfrm>
          <a:custGeom>
            <a:rect b="b" l="l" r="r" t="t"/>
            <a:pathLst>
              <a:path extrusionOk="0" h="18869" w="50202">
                <a:moveTo>
                  <a:pt x="0" y="18527"/>
                </a:moveTo>
                <a:cubicBezTo>
                  <a:pt x="2539" y="19543"/>
                  <a:pt x="5473" y="17897"/>
                  <a:pt x="8068" y="17033"/>
                </a:cubicBezTo>
                <a:cubicBezTo>
                  <a:pt x="14076" y="15033"/>
                  <a:pt x="20335" y="13590"/>
                  <a:pt x="25998" y="10757"/>
                </a:cubicBezTo>
                <a:cubicBezTo>
                  <a:pt x="33894" y="6807"/>
                  <a:pt x="43959" y="6243"/>
                  <a:pt x="50202" y="0"/>
                </a:cubicBezTo>
              </a:path>
            </a:pathLst>
          </a:custGeom>
          <a:noFill/>
          <a:ln cap="flat" cmpd="sng" w="19050">
            <a:solidFill>
              <a:srgbClr val="FF0000"/>
            </a:solidFill>
            <a:prstDash val="solid"/>
            <a:round/>
            <a:headEnd len="med" w="med" type="none"/>
            <a:tailEnd len="med" w="med" type="stealth"/>
          </a:ln>
        </p:spPr>
      </p:sp>
      <p:sp>
        <p:nvSpPr>
          <p:cNvPr id="395" name="Google Shape;395;p22"/>
          <p:cNvSpPr/>
          <p:nvPr/>
        </p:nvSpPr>
        <p:spPr>
          <a:xfrm>
            <a:off x="5580525" y="2674800"/>
            <a:ext cx="1583729" cy="985794"/>
          </a:xfrm>
          <a:custGeom>
            <a:rect b="b" l="l" r="r" t="t"/>
            <a:pathLst>
              <a:path extrusionOk="0" h="39146" w="62753">
                <a:moveTo>
                  <a:pt x="62753" y="0"/>
                </a:moveTo>
                <a:cubicBezTo>
                  <a:pt x="60201" y="10199"/>
                  <a:pt x="58134" y="23170"/>
                  <a:pt x="49007" y="28388"/>
                </a:cubicBezTo>
                <a:cubicBezTo>
                  <a:pt x="34488" y="36689"/>
                  <a:pt x="16725" y="39146"/>
                  <a:pt x="0" y="39146"/>
                </a:cubicBezTo>
              </a:path>
            </a:pathLst>
          </a:custGeom>
          <a:noFill/>
          <a:ln cap="flat" cmpd="sng" w="19050">
            <a:solidFill>
              <a:srgbClr val="6AA84F"/>
            </a:solidFill>
            <a:prstDash val="solid"/>
            <a:round/>
            <a:headEnd len="med" w="med" type="none"/>
            <a:tailEnd len="med" w="med" type="stealth"/>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3"/>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Provable Performance Guarantees: Near-Optimal and Real-Time</a:t>
            </a:r>
            <a:endParaRPr b="1" sz="1600">
              <a:solidFill>
                <a:schemeClr val="dk1"/>
              </a:solidFill>
              <a:latin typeface="Helvetica Neue"/>
              <a:ea typeface="Helvetica Neue"/>
              <a:cs typeface="Helvetica Neue"/>
              <a:sym typeface="Helvetica Neue"/>
            </a:endParaRPr>
          </a:p>
        </p:txBody>
      </p:sp>
      <p:sp>
        <p:nvSpPr>
          <p:cNvPr id="401" name="Google Shape;401;p23"/>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402" name="Google Shape;402;p23"/>
          <p:cNvSpPr txBox="1"/>
          <p:nvPr/>
        </p:nvSpPr>
        <p:spPr>
          <a:xfrm>
            <a:off x="358925" y="761075"/>
            <a:ext cx="4245900" cy="5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The suboptimality error is proportional to the width of the over-approximation of the reachable set</a:t>
            </a:r>
            <a:endParaRPr b="1" sz="1300">
              <a:solidFill>
                <a:srgbClr val="1F497D"/>
              </a:solidFill>
              <a:latin typeface="Helvetica Neue"/>
              <a:ea typeface="Helvetica Neue"/>
              <a:cs typeface="Helvetica Neue"/>
              <a:sym typeface="Helvetica Neue"/>
            </a:endParaRPr>
          </a:p>
        </p:txBody>
      </p:sp>
      <p:sp>
        <p:nvSpPr>
          <p:cNvPr id="403" name="Google Shape;403;p23"/>
          <p:cNvSpPr txBox="1"/>
          <p:nvPr/>
        </p:nvSpPr>
        <p:spPr>
          <a:xfrm>
            <a:off x="953150" y="1763775"/>
            <a:ext cx="1305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Width of an interval</a:t>
            </a:r>
            <a:endParaRPr sz="1000">
              <a:solidFill>
                <a:schemeClr val="dk1"/>
              </a:solidFill>
              <a:latin typeface="Helvetica Neue"/>
              <a:ea typeface="Helvetica Neue"/>
              <a:cs typeface="Helvetica Neue"/>
              <a:sym typeface="Helvetica Neue"/>
            </a:endParaRPr>
          </a:p>
        </p:txBody>
      </p:sp>
      <p:sp>
        <p:nvSpPr>
          <p:cNvPr id="404" name="Google Shape;404;p23"/>
          <p:cNvSpPr txBox="1"/>
          <p:nvPr/>
        </p:nvSpPr>
        <p:spPr>
          <a:xfrm>
            <a:off x="358925" y="2437475"/>
            <a:ext cx="4213200" cy="5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More data and available side information reduce the suboptimality error</a:t>
            </a:r>
            <a:endParaRPr b="1" sz="1300">
              <a:solidFill>
                <a:srgbClr val="1F497D"/>
              </a:solidFill>
              <a:latin typeface="Helvetica Neue"/>
              <a:ea typeface="Helvetica Neue"/>
              <a:cs typeface="Helvetica Neue"/>
              <a:sym typeface="Helvetica Neue"/>
            </a:endParaRPr>
          </a:p>
        </p:txBody>
      </p:sp>
      <p:pic>
        <p:nvPicPr>
          <p:cNvPr id="405" name="Google Shape;405;p23"/>
          <p:cNvPicPr preferRelativeResize="0"/>
          <p:nvPr/>
        </p:nvPicPr>
        <p:blipFill>
          <a:blip r:embed="rId3">
            <a:alphaModFix/>
          </a:blip>
          <a:stretch>
            <a:fillRect/>
          </a:stretch>
        </p:blipFill>
        <p:spPr>
          <a:xfrm>
            <a:off x="762000" y="1346663"/>
            <a:ext cx="3363429" cy="270000"/>
          </a:xfrm>
          <a:prstGeom prst="rect">
            <a:avLst/>
          </a:prstGeom>
          <a:noFill/>
          <a:ln>
            <a:noFill/>
          </a:ln>
        </p:spPr>
      </p:pic>
      <p:sp>
        <p:nvSpPr>
          <p:cNvPr id="406" name="Google Shape;406;p23"/>
          <p:cNvSpPr txBox="1"/>
          <p:nvPr/>
        </p:nvSpPr>
        <p:spPr>
          <a:xfrm>
            <a:off x="358925" y="3351875"/>
            <a:ext cx="3938700" cy="5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Upper bound on the number of flops required to compute near-optimal control values</a:t>
            </a:r>
            <a:r>
              <a:rPr b="1" baseline="30000" lang="fr" sz="1300">
                <a:solidFill>
                  <a:srgbClr val="1F497D"/>
                </a:solidFill>
                <a:latin typeface="Helvetica Neue"/>
                <a:ea typeface="Helvetica Neue"/>
                <a:cs typeface="Helvetica Neue"/>
                <a:sym typeface="Helvetica Neue"/>
              </a:rPr>
              <a:t>[1]</a:t>
            </a:r>
            <a:endParaRPr b="1">
              <a:solidFill>
                <a:srgbClr val="1F497D"/>
              </a:solidFill>
              <a:latin typeface="Helvetica Neue"/>
              <a:ea typeface="Helvetica Neue"/>
              <a:cs typeface="Helvetica Neue"/>
              <a:sym typeface="Helvetica Neue"/>
            </a:endParaRPr>
          </a:p>
        </p:txBody>
      </p:sp>
      <p:sp>
        <p:nvSpPr>
          <p:cNvPr id="407" name="Google Shape;407;p23"/>
          <p:cNvSpPr/>
          <p:nvPr/>
        </p:nvSpPr>
        <p:spPr>
          <a:xfrm>
            <a:off x="2192425" y="1501300"/>
            <a:ext cx="606913" cy="380100"/>
          </a:xfrm>
          <a:custGeom>
            <a:rect b="b" l="l" r="r" t="t"/>
            <a:pathLst>
              <a:path extrusionOk="0" h="14566" w="31256">
                <a:moveTo>
                  <a:pt x="0" y="14566"/>
                </a:moveTo>
                <a:cubicBezTo>
                  <a:pt x="8514" y="14566"/>
                  <a:pt x="18343" y="14251"/>
                  <a:pt x="24883" y="8800"/>
                </a:cubicBezTo>
                <a:cubicBezTo>
                  <a:pt x="27665" y="6481"/>
                  <a:pt x="28695" y="2561"/>
                  <a:pt x="31256" y="0"/>
                </a:cubicBezTo>
              </a:path>
            </a:pathLst>
          </a:custGeom>
          <a:noFill/>
          <a:ln cap="flat" cmpd="sng" w="19050">
            <a:solidFill>
              <a:schemeClr val="dk1"/>
            </a:solidFill>
            <a:prstDash val="solid"/>
            <a:round/>
            <a:headEnd len="med" w="med" type="none"/>
            <a:tailEnd len="med" w="med" type="stealth"/>
          </a:ln>
        </p:spPr>
      </p:sp>
      <p:sp>
        <p:nvSpPr>
          <p:cNvPr id="408" name="Google Shape;408;p23"/>
          <p:cNvSpPr/>
          <p:nvPr/>
        </p:nvSpPr>
        <p:spPr>
          <a:xfrm>
            <a:off x="2655173" y="1512125"/>
            <a:ext cx="606892" cy="260399"/>
          </a:xfrm>
          <a:custGeom>
            <a:rect b="b" l="l" r="r" t="t"/>
            <a:pathLst>
              <a:path extrusionOk="0" h="8693" w="29132">
                <a:moveTo>
                  <a:pt x="0" y="8496"/>
                </a:moveTo>
                <a:cubicBezTo>
                  <a:pt x="5370" y="8496"/>
                  <a:pt x="10989" y="9284"/>
                  <a:pt x="16083" y="7586"/>
                </a:cubicBezTo>
                <a:cubicBezTo>
                  <a:pt x="18323" y="6839"/>
                  <a:pt x="19130" y="3787"/>
                  <a:pt x="21242" y="2731"/>
                </a:cubicBezTo>
                <a:cubicBezTo>
                  <a:pt x="23731" y="1486"/>
                  <a:pt x="27162" y="1966"/>
                  <a:pt x="29132" y="0"/>
                </a:cubicBezTo>
              </a:path>
            </a:pathLst>
          </a:custGeom>
          <a:noFill/>
          <a:ln cap="flat" cmpd="sng" w="19050">
            <a:solidFill>
              <a:schemeClr val="dk1"/>
            </a:solidFill>
            <a:prstDash val="solid"/>
            <a:round/>
            <a:headEnd len="med" w="med" type="none"/>
            <a:tailEnd len="med" w="med" type="stealth"/>
          </a:ln>
        </p:spPr>
      </p:sp>
      <p:sp>
        <p:nvSpPr>
          <p:cNvPr id="409" name="Google Shape;409;p23"/>
          <p:cNvSpPr txBox="1"/>
          <p:nvPr/>
        </p:nvSpPr>
        <p:spPr>
          <a:xfrm>
            <a:off x="3238000" y="1763775"/>
            <a:ext cx="17637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Lipschitz bound of the cost</a:t>
            </a:r>
            <a:endParaRPr sz="1000">
              <a:solidFill>
                <a:schemeClr val="dk1"/>
              </a:solidFill>
              <a:latin typeface="Helvetica Neue"/>
              <a:ea typeface="Helvetica Neue"/>
              <a:cs typeface="Helvetica Neue"/>
              <a:sym typeface="Helvetica Neue"/>
            </a:endParaRPr>
          </a:p>
        </p:txBody>
      </p:sp>
      <p:sp>
        <p:nvSpPr>
          <p:cNvPr id="410" name="Google Shape;410;p23"/>
          <p:cNvSpPr/>
          <p:nvPr/>
        </p:nvSpPr>
        <p:spPr>
          <a:xfrm>
            <a:off x="4043500" y="1524850"/>
            <a:ext cx="15150" cy="242750"/>
          </a:xfrm>
          <a:custGeom>
            <a:rect b="b" l="l" r="r" t="t"/>
            <a:pathLst>
              <a:path extrusionOk="0" h="9710" w="606">
                <a:moveTo>
                  <a:pt x="606" y="9710"/>
                </a:moveTo>
                <a:cubicBezTo>
                  <a:pt x="606" y="6467"/>
                  <a:pt x="0" y="3243"/>
                  <a:pt x="0" y="0"/>
                </a:cubicBezTo>
              </a:path>
            </a:pathLst>
          </a:custGeom>
          <a:noFill/>
          <a:ln cap="flat" cmpd="sng" w="19050">
            <a:solidFill>
              <a:schemeClr val="dk1"/>
            </a:solidFill>
            <a:prstDash val="solid"/>
            <a:round/>
            <a:headEnd len="med" w="med" type="none"/>
            <a:tailEnd len="med" w="med" type="stealth"/>
          </a:ln>
        </p:spPr>
      </p:sp>
      <p:sp>
        <p:nvSpPr>
          <p:cNvPr id="411" name="Google Shape;411;p23"/>
          <p:cNvSpPr txBox="1"/>
          <p:nvPr/>
        </p:nvSpPr>
        <p:spPr>
          <a:xfrm>
            <a:off x="770250" y="3900450"/>
            <a:ext cx="3022800" cy="2604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Helvetica Neue"/>
              <a:buChar char="➢"/>
            </a:pPr>
            <a:r>
              <a:rPr lang="fr" sz="1100">
                <a:solidFill>
                  <a:schemeClr val="dk1"/>
                </a:solidFill>
                <a:latin typeface="Helvetica Neue"/>
                <a:ea typeface="Helvetica Neue"/>
                <a:cs typeface="Helvetica Neue"/>
                <a:sym typeface="Helvetica Neue"/>
              </a:rPr>
              <a:t>Linear in the number of samples </a:t>
            </a:r>
            <a:endParaRPr b="1" sz="1100">
              <a:solidFill>
                <a:schemeClr val="dk1"/>
              </a:solidFill>
              <a:latin typeface="Helvetica Neue"/>
              <a:ea typeface="Helvetica Neue"/>
              <a:cs typeface="Helvetica Neue"/>
              <a:sym typeface="Helvetica Neue"/>
            </a:endParaRPr>
          </a:p>
        </p:txBody>
      </p:sp>
      <p:sp>
        <p:nvSpPr>
          <p:cNvPr id="412" name="Google Shape;412;p23"/>
          <p:cNvSpPr txBox="1"/>
          <p:nvPr/>
        </p:nvSpPr>
        <p:spPr>
          <a:xfrm>
            <a:off x="770250" y="4205250"/>
            <a:ext cx="3288300" cy="2604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Helvetica Neue"/>
              <a:buChar char="➢"/>
            </a:pPr>
            <a:r>
              <a:rPr lang="fr" sz="1100">
                <a:solidFill>
                  <a:schemeClr val="dk1"/>
                </a:solidFill>
                <a:latin typeface="Helvetica Neue"/>
                <a:ea typeface="Helvetica Neue"/>
                <a:cs typeface="Helvetica Neue"/>
                <a:sym typeface="Helvetica Neue"/>
              </a:rPr>
              <a:t>Quadratic in number of inputs and states</a:t>
            </a:r>
            <a:endParaRPr b="1" sz="1100">
              <a:solidFill>
                <a:schemeClr val="dk1"/>
              </a:solidFill>
              <a:latin typeface="Helvetica Neue"/>
              <a:ea typeface="Helvetica Neue"/>
              <a:cs typeface="Helvetica Neue"/>
              <a:sym typeface="Helvetica Neue"/>
            </a:endParaRPr>
          </a:p>
        </p:txBody>
      </p:sp>
      <p:pic>
        <p:nvPicPr>
          <p:cNvPr id="413" name="Google Shape;413;p23"/>
          <p:cNvPicPr preferRelativeResize="0"/>
          <p:nvPr/>
        </p:nvPicPr>
        <p:blipFill>
          <a:blip r:embed="rId4">
            <a:alphaModFix/>
          </a:blip>
          <a:stretch>
            <a:fillRect/>
          </a:stretch>
        </p:blipFill>
        <p:spPr>
          <a:xfrm>
            <a:off x="4604900" y="1167838"/>
            <a:ext cx="3960000" cy="2016001"/>
          </a:xfrm>
          <a:prstGeom prst="rect">
            <a:avLst/>
          </a:prstGeom>
          <a:noFill/>
          <a:ln>
            <a:noFill/>
          </a:ln>
        </p:spPr>
      </p:pic>
      <p:pic>
        <p:nvPicPr>
          <p:cNvPr id="414" name="Google Shape;414;p23"/>
          <p:cNvPicPr preferRelativeResize="0"/>
          <p:nvPr/>
        </p:nvPicPr>
        <p:blipFill>
          <a:blip r:embed="rId5">
            <a:alphaModFix/>
          </a:blip>
          <a:stretch>
            <a:fillRect/>
          </a:stretch>
        </p:blipFill>
        <p:spPr>
          <a:xfrm>
            <a:off x="4603800" y="1167600"/>
            <a:ext cx="3960000" cy="2016001"/>
          </a:xfrm>
          <a:prstGeom prst="rect">
            <a:avLst/>
          </a:prstGeom>
          <a:noFill/>
          <a:ln>
            <a:noFill/>
          </a:ln>
        </p:spPr>
      </p:pic>
      <p:sp>
        <p:nvSpPr>
          <p:cNvPr id="415" name="Google Shape;415;p23"/>
          <p:cNvSpPr/>
          <p:nvPr/>
        </p:nvSpPr>
        <p:spPr>
          <a:xfrm>
            <a:off x="5976650" y="2882950"/>
            <a:ext cx="470350" cy="188800"/>
          </a:xfrm>
          <a:custGeom>
            <a:rect b="b" l="l" r="r" t="t"/>
            <a:pathLst>
              <a:path extrusionOk="0" h="7552" w="18814">
                <a:moveTo>
                  <a:pt x="0" y="0"/>
                </a:moveTo>
                <a:cubicBezTo>
                  <a:pt x="0" y="2535"/>
                  <a:pt x="1564" y="5222"/>
                  <a:pt x="3641" y="6676"/>
                </a:cubicBezTo>
                <a:cubicBezTo>
                  <a:pt x="7851" y="9623"/>
                  <a:pt x="13675" y="3945"/>
                  <a:pt x="18814" y="3945"/>
                </a:cubicBezTo>
              </a:path>
            </a:pathLst>
          </a:custGeom>
          <a:noFill/>
          <a:ln cap="flat" cmpd="sng" w="19050">
            <a:solidFill>
              <a:srgbClr val="000000"/>
            </a:solidFill>
            <a:prstDash val="solid"/>
            <a:round/>
            <a:headEnd len="med" w="med" type="stealth"/>
            <a:tailEnd len="med" w="med" type="none"/>
          </a:ln>
        </p:spPr>
      </p:sp>
      <p:sp>
        <p:nvSpPr>
          <p:cNvPr id="416" name="Google Shape;416;p23"/>
          <p:cNvSpPr txBox="1"/>
          <p:nvPr/>
        </p:nvSpPr>
        <p:spPr>
          <a:xfrm>
            <a:off x="6381800" y="2804900"/>
            <a:ext cx="1129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latin typeface="Helvetica Neue"/>
                <a:ea typeface="Helvetica Neue"/>
                <a:cs typeface="Helvetica Neue"/>
                <a:sym typeface="Helvetica Neue"/>
              </a:rPr>
              <a:t>Ongoing trajectory</a:t>
            </a:r>
            <a:endParaRPr sz="800">
              <a:latin typeface="Helvetica Neue"/>
              <a:ea typeface="Helvetica Neue"/>
              <a:cs typeface="Helvetica Neue"/>
              <a:sym typeface="Helvetica Neue"/>
            </a:endParaRPr>
          </a:p>
        </p:txBody>
      </p:sp>
      <p:sp>
        <p:nvSpPr>
          <p:cNvPr id="417" name="Google Shape;417;p23"/>
          <p:cNvSpPr/>
          <p:nvPr/>
        </p:nvSpPr>
        <p:spPr>
          <a:xfrm>
            <a:off x="6901150" y="1373275"/>
            <a:ext cx="295875" cy="235175"/>
          </a:xfrm>
          <a:custGeom>
            <a:rect b="b" l="l" r="r" t="t"/>
            <a:pathLst>
              <a:path extrusionOk="0" h="9407" w="11835">
                <a:moveTo>
                  <a:pt x="0" y="9407"/>
                </a:moveTo>
                <a:cubicBezTo>
                  <a:pt x="614" y="6345"/>
                  <a:pt x="823" y="911"/>
                  <a:pt x="3945" y="911"/>
                </a:cubicBezTo>
                <a:cubicBezTo>
                  <a:pt x="6592" y="911"/>
                  <a:pt x="9963" y="1872"/>
                  <a:pt x="11835" y="0"/>
                </a:cubicBezTo>
              </a:path>
            </a:pathLst>
          </a:custGeom>
          <a:noFill/>
          <a:ln cap="flat" cmpd="sng" w="19050">
            <a:solidFill>
              <a:srgbClr val="0000FF"/>
            </a:solidFill>
            <a:prstDash val="solid"/>
            <a:round/>
            <a:headEnd len="med" w="med" type="stealth"/>
            <a:tailEnd len="med" w="med" type="none"/>
          </a:ln>
        </p:spPr>
      </p:sp>
      <p:sp>
        <p:nvSpPr>
          <p:cNvPr id="418" name="Google Shape;418;p23"/>
          <p:cNvSpPr txBox="1"/>
          <p:nvPr/>
        </p:nvSpPr>
        <p:spPr>
          <a:xfrm>
            <a:off x="7143800" y="1204700"/>
            <a:ext cx="17328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Control with no side information</a:t>
            </a:r>
            <a:endParaRPr sz="800">
              <a:solidFill>
                <a:srgbClr val="0000FF"/>
              </a:solidFill>
              <a:latin typeface="Helvetica Neue"/>
              <a:ea typeface="Helvetica Neue"/>
              <a:cs typeface="Helvetica Neue"/>
              <a:sym typeface="Helvetica Neue"/>
            </a:endParaRPr>
          </a:p>
        </p:txBody>
      </p:sp>
      <p:sp>
        <p:nvSpPr>
          <p:cNvPr id="419" name="Google Shape;419;p23"/>
          <p:cNvSpPr txBox="1"/>
          <p:nvPr/>
        </p:nvSpPr>
        <p:spPr>
          <a:xfrm>
            <a:off x="8134400" y="1661900"/>
            <a:ext cx="423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latin typeface="Helvetica Neue"/>
                <a:ea typeface="Helvetica Neue"/>
                <a:cs typeface="Helvetica Neue"/>
                <a:sym typeface="Helvetica Neue"/>
              </a:rPr>
              <a:t>Goal</a:t>
            </a:r>
            <a:endParaRPr b="1" sz="800">
              <a:latin typeface="Helvetica Neue"/>
              <a:ea typeface="Helvetica Neue"/>
              <a:cs typeface="Helvetica Neue"/>
              <a:sym typeface="Helvetica Neue"/>
            </a:endParaRPr>
          </a:p>
        </p:txBody>
      </p:sp>
      <p:sp>
        <p:nvSpPr>
          <p:cNvPr id="420" name="Google Shape;420;p23"/>
          <p:cNvSpPr txBox="1"/>
          <p:nvPr/>
        </p:nvSpPr>
        <p:spPr>
          <a:xfrm>
            <a:off x="6229400" y="2347700"/>
            <a:ext cx="891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0000"/>
                </a:solidFill>
                <a:latin typeface="Helvetica Neue"/>
                <a:ea typeface="Helvetica Neue"/>
                <a:cs typeface="Helvetica Neue"/>
                <a:sym typeface="Helvetica Neue"/>
              </a:rPr>
              <a:t>Optimal control</a:t>
            </a:r>
            <a:endParaRPr sz="800">
              <a:solidFill>
                <a:srgbClr val="FF0000"/>
              </a:solidFill>
              <a:latin typeface="Helvetica Neue"/>
              <a:ea typeface="Helvetica Neue"/>
              <a:cs typeface="Helvetica Neue"/>
              <a:sym typeface="Helvetica Neue"/>
            </a:endParaRPr>
          </a:p>
        </p:txBody>
      </p:sp>
      <p:cxnSp>
        <p:nvCxnSpPr>
          <p:cNvPr id="421" name="Google Shape;421;p23"/>
          <p:cNvCxnSpPr/>
          <p:nvPr/>
        </p:nvCxnSpPr>
        <p:spPr>
          <a:xfrm>
            <a:off x="7379100" y="2124325"/>
            <a:ext cx="280800" cy="500700"/>
          </a:xfrm>
          <a:prstGeom prst="straightConnector1">
            <a:avLst/>
          </a:prstGeom>
          <a:noFill/>
          <a:ln cap="flat" cmpd="sng" w="19050">
            <a:solidFill>
              <a:schemeClr val="accent3"/>
            </a:solidFill>
            <a:prstDash val="solid"/>
            <a:round/>
            <a:headEnd len="med" w="med" type="stealth"/>
            <a:tailEnd len="med" w="med" type="none"/>
          </a:ln>
        </p:spPr>
      </p:cxnSp>
      <p:cxnSp>
        <p:nvCxnSpPr>
          <p:cNvPr id="422" name="Google Shape;422;p23"/>
          <p:cNvCxnSpPr/>
          <p:nvPr/>
        </p:nvCxnSpPr>
        <p:spPr>
          <a:xfrm>
            <a:off x="7401900" y="1941500"/>
            <a:ext cx="235200" cy="380100"/>
          </a:xfrm>
          <a:prstGeom prst="straightConnector1">
            <a:avLst/>
          </a:prstGeom>
          <a:noFill/>
          <a:ln cap="flat" cmpd="sng" w="19050">
            <a:solidFill>
              <a:schemeClr val="accent3"/>
            </a:solidFill>
            <a:prstDash val="solid"/>
            <a:round/>
            <a:headEnd len="med" w="med" type="stealth"/>
            <a:tailEnd len="med" w="med" type="none"/>
          </a:ln>
        </p:spPr>
      </p:cxnSp>
      <p:cxnSp>
        <p:nvCxnSpPr>
          <p:cNvPr id="423" name="Google Shape;423;p23"/>
          <p:cNvCxnSpPr/>
          <p:nvPr/>
        </p:nvCxnSpPr>
        <p:spPr>
          <a:xfrm rot="10800000">
            <a:off x="7637275" y="2313975"/>
            <a:ext cx="22500" cy="341400"/>
          </a:xfrm>
          <a:prstGeom prst="straightConnector1">
            <a:avLst/>
          </a:prstGeom>
          <a:noFill/>
          <a:ln cap="flat" cmpd="sng" w="9525">
            <a:solidFill>
              <a:schemeClr val="accent3"/>
            </a:solidFill>
            <a:prstDash val="solid"/>
            <a:round/>
            <a:headEnd len="med" w="med" type="triangle"/>
            <a:tailEnd len="med" w="med" type="triangle"/>
          </a:ln>
        </p:spPr>
      </p:cxnSp>
      <p:sp>
        <p:nvSpPr>
          <p:cNvPr id="424" name="Google Shape;424;p23"/>
          <p:cNvSpPr txBox="1"/>
          <p:nvPr/>
        </p:nvSpPr>
        <p:spPr>
          <a:xfrm>
            <a:off x="7677200" y="2347700"/>
            <a:ext cx="1142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accent3"/>
                </a:solidFill>
                <a:latin typeface="Helvetica Neue"/>
                <a:ea typeface="Helvetica Neue"/>
                <a:cs typeface="Helvetica Neue"/>
                <a:sym typeface="Helvetica Neue"/>
              </a:rPr>
              <a:t>suboptimality error</a:t>
            </a:r>
            <a:endParaRPr sz="800">
              <a:solidFill>
                <a:schemeClr val="accent3"/>
              </a:solidFill>
              <a:latin typeface="Helvetica Neue"/>
              <a:ea typeface="Helvetica Neue"/>
              <a:cs typeface="Helvetica Neue"/>
              <a:sym typeface="Helvetica Neue"/>
            </a:endParaRPr>
          </a:p>
        </p:txBody>
      </p:sp>
      <p:sp>
        <p:nvSpPr>
          <p:cNvPr id="425" name="Google Shape;425;p23"/>
          <p:cNvSpPr/>
          <p:nvPr/>
        </p:nvSpPr>
        <p:spPr>
          <a:xfrm>
            <a:off x="7014950" y="2086400"/>
            <a:ext cx="166903" cy="341396"/>
          </a:xfrm>
          <a:custGeom>
            <a:rect b="b" l="l" r="r" t="t"/>
            <a:pathLst>
              <a:path extrusionOk="0" h="17600" w="10317">
                <a:moveTo>
                  <a:pt x="10317" y="0"/>
                </a:moveTo>
                <a:cubicBezTo>
                  <a:pt x="10317" y="6800"/>
                  <a:pt x="6452" y="15452"/>
                  <a:pt x="0" y="17600"/>
                </a:cubicBezTo>
              </a:path>
            </a:pathLst>
          </a:custGeom>
          <a:noFill/>
          <a:ln cap="flat" cmpd="sng" w="19050">
            <a:solidFill>
              <a:srgbClr val="FF0000"/>
            </a:solidFill>
            <a:prstDash val="solid"/>
            <a:round/>
            <a:headEnd len="med" w="med" type="stealth"/>
            <a:tailEnd len="med" w="med" type="none"/>
          </a:ln>
        </p:spPr>
      </p:sp>
      <p:sp>
        <p:nvSpPr>
          <p:cNvPr id="426" name="Google Shape;426;p23"/>
          <p:cNvSpPr/>
          <p:nvPr/>
        </p:nvSpPr>
        <p:spPr>
          <a:xfrm>
            <a:off x="7181850" y="1597475"/>
            <a:ext cx="371725" cy="356550"/>
          </a:xfrm>
          <a:custGeom>
            <a:rect b="b" l="l" r="r" t="t"/>
            <a:pathLst>
              <a:path extrusionOk="0" h="14262" w="14869">
                <a:moveTo>
                  <a:pt x="0" y="14262"/>
                </a:moveTo>
                <a:cubicBezTo>
                  <a:pt x="1206" y="10645"/>
                  <a:pt x="1961" y="6693"/>
                  <a:pt x="4248" y="3642"/>
                </a:cubicBezTo>
                <a:cubicBezTo>
                  <a:pt x="6493" y="647"/>
                  <a:pt x="11319" y="1185"/>
                  <a:pt x="14869" y="0"/>
                </a:cubicBezTo>
              </a:path>
            </a:pathLst>
          </a:custGeom>
          <a:noFill/>
          <a:ln cap="flat" cmpd="sng" w="19050">
            <a:solidFill>
              <a:srgbClr val="F1C232"/>
            </a:solidFill>
            <a:prstDash val="solid"/>
            <a:round/>
            <a:headEnd len="med" w="med" type="stealth"/>
            <a:tailEnd len="med" w="med" type="none"/>
          </a:ln>
        </p:spPr>
      </p:sp>
      <p:sp>
        <p:nvSpPr>
          <p:cNvPr id="427" name="Google Shape;427;p23"/>
          <p:cNvSpPr txBox="1"/>
          <p:nvPr/>
        </p:nvSpPr>
        <p:spPr>
          <a:xfrm>
            <a:off x="7524800" y="1433300"/>
            <a:ext cx="1602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1C232"/>
                </a:solidFill>
                <a:latin typeface="Helvetica Neue"/>
                <a:ea typeface="Helvetica Neue"/>
                <a:cs typeface="Helvetica Neue"/>
                <a:sym typeface="Helvetica Neue"/>
              </a:rPr>
              <a:t>Control with side information</a:t>
            </a:r>
            <a:endParaRPr sz="800">
              <a:solidFill>
                <a:srgbClr val="F1C232"/>
              </a:solidFill>
              <a:latin typeface="Helvetica Neue"/>
              <a:ea typeface="Helvetica Neue"/>
              <a:cs typeface="Helvetica Neue"/>
              <a:sym typeface="Helvetica Neue"/>
            </a:endParaRPr>
          </a:p>
        </p:txBody>
      </p:sp>
      <p:sp>
        <p:nvSpPr>
          <p:cNvPr id="428" name="Google Shape;428;p23"/>
          <p:cNvSpPr txBox="1"/>
          <p:nvPr/>
        </p:nvSpPr>
        <p:spPr>
          <a:xfrm>
            <a:off x="349775" y="4715400"/>
            <a:ext cx="3775800" cy="26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fr" sz="800">
                <a:latin typeface="Helvetica Neue"/>
                <a:ea typeface="Helvetica Neue"/>
                <a:cs typeface="Helvetica Neue"/>
                <a:sym typeface="Helvetica Neue"/>
              </a:rPr>
              <a:t>[1] F. Djeumou et al, ‘On-The-Fly Control of Unknown Systems: From Side Information to Performance Guarantees through Reachability’, IEEE-TAC, 2020</a:t>
            </a:r>
            <a:endParaRPr baseline="30000" sz="800" u="none" cap="none" strike="noStrike">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4"/>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Control of a Unicycle System</a:t>
            </a:r>
            <a:endParaRPr b="1" sz="1600">
              <a:solidFill>
                <a:schemeClr val="dk1"/>
              </a:solidFill>
              <a:latin typeface="Helvetica Neue"/>
              <a:ea typeface="Helvetica Neue"/>
              <a:cs typeface="Helvetica Neue"/>
              <a:sym typeface="Helvetica Neue"/>
            </a:endParaRPr>
          </a:p>
        </p:txBody>
      </p:sp>
      <p:sp>
        <p:nvSpPr>
          <p:cNvPr id="434" name="Google Shape;434;p24"/>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435" name="Google Shape;435;p24"/>
          <p:cNvSpPr txBox="1"/>
          <p:nvPr/>
        </p:nvSpPr>
        <p:spPr>
          <a:xfrm>
            <a:off x="395500" y="622800"/>
            <a:ext cx="85467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003DFF"/>
                </a:solidFill>
                <a:latin typeface="Helvetica Neue"/>
                <a:ea typeface="Helvetica Neue"/>
                <a:cs typeface="Helvetica Neue"/>
                <a:sym typeface="Helvetica Neue"/>
              </a:rPr>
              <a:t>Problem</a:t>
            </a:r>
            <a:r>
              <a:rPr b="1" lang="fr" sz="1300">
                <a:solidFill>
                  <a:srgbClr val="003DFF"/>
                </a:solidFill>
                <a:latin typeface="Helvetica Neue"/>
                <a:ea typeface="Helvetica Neue"/>
                <a:cs typeface="Helvetica Neue"/>
                <a:sym typeface="Helvetica Neue"/>
              </a:rPr>
              <a:t>:</a:t>
            </a:r>
            <a:r>
              <a:rPr b="1" lang="fr" sz="1300">
                <a:solidFill>
                  <a:schemeClr val="dk1"/>
                </a:solidFill>
                <a:latin typeface="Helvetica Neue"/>
                <a:ea typeface="Helvetica Neue"/>
                <a:cs typeface="Helvetica Neue"/>
                <a:sym typeface="Helvetica Neue"/>
              </a:rPr>
              <a:t> </a:t>
            </a:r>
            <a:r>
              <a:rPr lang="fr" sz="1300">
                <a:solidFill>
                  <a:schemeClr val="dk1"/>
                </a:solidFill>
                <a:latin typeface="Helvetica Neue"/>
                <a:ea typeface="Helvetica Neue"/>
                <a:cs typeface="Helvetica Neue"/>
                <a:sym typeface="Helvetica Neue"/>
              </a:rPr>
              <a:t>Drive a unicycle to the origin solely based on data from ongoing trajectory and side information</a:t>
            </a:r>
            <a:endParaRPr sz="1300">
              <a:solidFill>
                <a:schemeClr val="dk1"/>
              </a:solidFill>
              <a:latin typeface="Helvetica Neue"/>
              <a:ea typeface="Helvetica Neue"/>
              <a:cs typeface="Helvetica Neue"/>
              <a:sym typeface="Helvetica Neue"/>
            </a:endParaRPr>
          </a:p>
        </p:txBody>
      </p:sp>
      <p:pic>
        <p:nvPicPr>
          <p:cNvPr id="436" name="Google Shape;436;p24"/>
          <p:cNvPicPr preferRelativeResize="0"/>
          <p:nvPr/>
        </p:nvPicPr>
        <p:blipFill>
          <a:blip r:embed="rId3">
            <a:alphaModFix/>
          </a:blip>
          <a:stretch>
            <a:fillRect/>
          </a:stretch>
        </p:blipFill>
        <p:spPr>
          <a:xfrm>
            <a:off x="2458800" y="928800"/>
            <a:ext cx="4151950" cy="3561891"/>
          </a:xfrm>
          <a:prstGeom prst="rect">
            <a:avLst/>
          </a:prstGeom>
          <a:noFill/>
          <a:ln>
            <a:noFill/>
          </a:ln>
        </p:spPr>
      </p:pic>
      <p:pic>
        <p:nvPicPr>
          <p:cNvPr id="437" name="Google Shape;437;p24"/>
          <p:cNvPicPr preferRelativeResize="0"/>
          <p:nvPr/>
        </p:nvPicPr>
        <p:blipFill>
          <a:blip r:embed="rId4">
            <a:alphaModFix/>
          </a:blip>
          <a:stretch>
            <a:fillRect/>
          </a:stretch>
        </p:blipFill>
        <p:spPr>
          <a:xfrm>
            <a:off x="2459850" y="928800"/>
            <a:ext cx="4150801" cy="3560400"/>
          </a:xfrm>
          <a:prstGeom prst="rect">
            <a:avLst/>
          </a:prstGeom>
          <a:noFill/>
          <a:ln>
            <a:noFill/>
          </a:ln>
        </p:spPr>
      </p:pic>
      <p:pic>
        <p:nvPicPr>
          <p:cNvPr id="438" name="Google Shape;438;p24"/>
          <p:cNvPicPr preferRelativeResize="0"/>
          <p:nvPr/>
        </p:nvPicPr>
        <p:blipFill>
          <a:blip r:embed="rId5">
            <a:alphaModFix/>
          </a:blip>
          <a:stretch>
            <a:fillRect/>
          </a:stretch>
        </p:blipFill>
        <p:spPr>
          <a:xfrm>
            <a:off x="2458800" y="928800"/>
            <a:ext cx="4150801" cy="3560400"/>
          </a:xfrm>
          <a:prstGeom prst="rect">
            <a:avLst/>
          </a:prstGeom>
          <a:noFill/>
          <a:ln>
            <a:noFill/>
          </a:ln>
        </p:spPr>
      </p:pic>
      <p:pic>
        <p:nvPicPr>
          <p:cNvPr id="439" name="Google Shape;439;p24"/>
          <p:cNvPicPr preferRelativeResize="0"/>
          <p:nvPr/>
        </p:nvPicPr>
        <p:blipFill>
          <a:blip r:embed="rId6">
            <a:alphaModFix/>
          </a:blip>
          <a:stretch>
            <a:fillRect/>
          </a:stretch>
        </p:blipFill>
        <p:spPr>
          <a:xfrm>
            <a:off x="2458800" y="928800"/>
            <a:ext cx="4150801" cy="3560400"/>
          </a:xfrm>
          <a:prstGeom prst="rect">
            <a:avLst/>
          </a:prstGeom>
          <a:noFill/>
          <a:ln>
            <a:noFill/>
          </a:ln>
        </p:spPr>
      </p:pic>
      <p:pic>
        <p:nvPicPr>
          <p:cNvPr id="440" name="Google Shape;440;p24"/>
          <p:cNvPicPr preferRelativeResize="0"/>
          <p:nvPr/>
        </p:nvPicPr>
        <p:blipFill>
          <a:blip r:embed="rId7">
            <a:alphaModFix/>
          </a:blip>
          <a:stretch>
            <a:fillRect/>
          </a:stretch>
        </p:blipFill>
        <p:spPr>
          <a:xfrm>
            <a:off x="2458800" y="928800"/>
            <a:ext cx="4150801" cy="3560400"/>
          </a:xfrm>
          <a:prstGeom prst="rect">
            <a:avLst/>
          </a:prstGeom>
          <a:noFill/>
          <a:ln>
            <a:noFill/>
          </a:ln>
        </p:spPr>
      </p:pic>
      <p:pic>
        <p:nvPicPr>
          <p:cNvPr id="441" name="Google Shape;441;p24"/>
          <p:cNvPicPr preferRelativeResize="0"/>
          <p:nvPr/>
        </p:nvPicPr>
        <p:blipFill>
          <a:blip r:embed="rId8">
            <a:alphaModFix/>
          </a:blip>
          <a:stretch>
            <a:fillRect/>
          </a:stretch>
        </p:blipFill>
        <p:spPr>
          <a:xfrm>
            <a:off x="2458800" y="928800"/>
            <a:ext cx="4150801" cy="3560400"/>
          </a:xfrm>
          <a:prstGeom prst="rect">
            <a:avLst/>
          </a:prstGeom>
          <a:noFill/>
          <a:ln>
            <a:noFill/>
          </a:ln>
        </p:spPr>
      </p:pic>
      <p:sp>
        <p:nvSpPr>
          <p:cNvPr id="442" name="Google Shape;442;p24"/>
          <p:cNvSpPr txBox="1"/>
          <p:nvPr/>
        </p:nvSpPr>
        <p:spPr>
          <a:xfrm>
            <a:off x="2038950" y="3643775"/>
            <a:ext cx="836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0000FF"/>
                </a:solidFill>
                <a:latin typeface="Helvetica Neue"/>
                <a:ea typeface="Helvetica Neue"/>
                <a:cs typeface="Helvetica Neue"/>
                <a:sym typeface="Helvetica Neue"/>
              </a:rPr>
              <a:t>Data points</a:t>
            </a:r>
            <a:endParaRPr sz="900">
              <a:solidFill>
                <a:srgbClr val="0000FF"/>
              </a:solidFill>
              <a:latin typeface="Helvetica Neue"/>
              <a:ea typeface="Helvetica Neue"/>
              <a:cs typeface="Helvetica Neue"/>
              <a:sym typeface="Helvetica Neue"/>
            </a:endParaRPr>
          </a:p>
        </p:txBody>
      </p:sp>
      <p:sp>
        <p:nvSpPr>
          <p:cNvPr id="443" name="Google Shape;443;p24"/>
          <p:cNvSpPr/>
          <p:nvPr/>
        </p:nvSpPr>
        <p:spPr>
          <a:xfrm>
            <a:off x="2806925" y="3686950"/>
            <a:ext cx="1555271" cy="83450"/>
          </a:xfrm>
          <a:custGeom>
            <a:rect b="b" l="l" r="r" t="t"/>
            <a:pathLst>
              <a:path extrusionOk="0" h="4212" w="61601">
                <a:moveTo>
                  <a:pt x="0" y="4212"/>
                </a:moveTo>
                <a:cubicBezTo>
                  <a:pt x="10602" y="4212"/>
                  <a:pt x="21064" y="-1235"/>
                  <a:pt x="31559" y="267"/>
                </a:cubicBezTo>
                <a:cubicBezTo>
                  <a:pt x="41474" y="1686"/>
                  <a:pt x="53266" y="6428"/>
                  <a:pt x="61601" y="874"/>
                </a:cubicBezTo>
              </a:path>
            </a:pathLst>
          </a:custGeom>
          <a:noFill/>
          <a:ln cap="flat" cmpd="sng" w="19050">
            <a:solidFill>
              <a:srgbClr val="0000FF"/>
            </a:solidFill>
            <a:prstDash val="solid"/>
            <a:round/>
            <a:headEnd len="med" w="med" type="none"/>
            <a:tailEnd len="med" w="med" type="stealth"/>
          </a:ln>
        </p:spPr>
      </p:sp>
      <p:sp>
        <p:nvSpPr>
          <p:cNvPr id="444" name="Google Shape;444;p24"/>
          <p:cNvSpPr/>
          <p:nvPr/>
        </p:nvSpPr>
        <p:spPr>
          <a:xfrm>
            <a:off x="2867625" y="3102800"/>
            <a:ext cx="971025" cy="409650"/>
          </a:xfrm>
          <a:custGeom>
            <a:rect b="b" l="l" r="r" t="t"/>
            <a:pathLst>
              <a:path extrusionOk="0" h="16386" w="38841">
                <a:moveTo>
                  <a:pt x="38841" y="0"/>
                </a:moveTo>
                <a:cubicBezTo>
                  <a:pt x="36723" y="1270"/>
                  <a:pt x="33876" y="2039"/>
                  <a:pt x="32772" y="4248"/>
                </a:cubicBezTo>
                <a:cubicBezTo>
                  <a:pt x="31486" y="6822"/>
                  <a:pt x="33501" y="10947"/>
                  <a:pt x="31255" y="12745"/>
                </a:cubicBezTo>
                <a:cubicBezTo>
                  <a:pt x="27227" y="15969"/>
                  <a:pt x="20569" y="11131"/>
                  <a:pt x="15779" y="13048"/>
                </a:cubicBezTo>
                <a:cubicBezTo>
                  <a:pt x="10788" y="15045"/>
                  <a:pt x="5376" y="16386"/>
                  <a:pt x="0" y="16386"/>
                </a:cubicBezTo>
              </a:path>
            </a:pathLst>
          </a:custGeom>
          <a:noFill/>
          <a:ln cap="flat" cmpd="sng" w="19050">
            <a:solidFill>
              <a:srgbClr val="C0C000"/>
            </a:solidFill>
            <a:prstDash val="solid"/>
            <a:round/>
            <a:headEnd len="med" w="med" type="stealth"/>
            <a:tailEnd len="med" w="med" type="none"/>
          </a:ln>
        </p:spPr>
      </p:sp>
      <p:sp>
        <p:nvSpPr>
          <p:cNvPr id="445" name="Google Shape;445;p24"/>
          <p:cNvSpPr txBox="1"/>
          <p:nvPr/>
        </p:nvSpPr>
        <p:spPr>
          <a:xfrm>
            <a:off x="2120850" y="3383375"/>
            <a:ext cx="754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C0C000"/>
                </a:solidFill>
                <a:latin typeface="Helvetica Neue"/>
                <a:ea typeface="Helvetica Neue"/>
                <a:cs typeface="Helvetica Neue"/>
                <a:sym typeface="Helvetica Neue"/>
              </a:rPr>
              <a:t>Initial state</a:t>
            </a:r>
            <a:endParaRPr sz="900">
              <a:solidFill>
                <a:srgbClr val="C0C000"/>
              </a:solidFill>
              <a:latin typeface="Helvetica Neue"/>
              <a:ea typeface="Helvetica Neue"/>
              <a:cs typeface="Helvetica Neue"/>
              <a:sym typeface="Helvetica Neue"/>
            </a:endParaRPr>
          </a:p>
        </p:txBody>
      </p:sp>
      <p:sp>
        <p:nvSpPr>
          <p:cNvPr id="446" name="Google Shape;446;p24"/>
          <p:cNvSpPr/>
          <p:nvPr/>
        </p:nvSpPr>
        <p:spPr>
          <a:xfrm>
            <a:off x="5462450" y="1373125"/>
            <a:ext cx="1266925" cy="250350"/>
          </a:xfrm>
          <a:custGeom>
            <a:rect b="b" l="l" r="r" t="t"/>
            <a:pathLst>
              <a:path extrusionOk="0" h="10014" w="50677">
                <a:moveTo>
                  <a:pt x="0" y="10014"/>
                </a:moveTo>
                <a:cubicBezTo>
                  <a:pt x="3398" y="6616"/>
                  <a:pt x="6168" y="1286"/>
                  <a:pt x="10925" y="607"/>
                </a:cubicBezTo>
                <a:cubicBezTo>
                  <a:pt x="17907" y="-389"/>
                  <a:pt x="25173" y="5871"/>
                  <a:pt x="31863" y="3641"/>
                </a:cubicBezTo>
                <a:cubicBezTo>
                  <a:pt x="37923" y="1621"/>
                  <a:pt x="44289" y="0"/>
                  <a:pt x="50677" y="0"/>
                </a:cubicBezTo>
              </a:path>
            </a:pathLst>
          </a:custGeom>
          <a:noFill/>
          <a:ln cap="flat" cmpd="sng" w="19050">
            <a:solidFill>
              <a:srgbClr val="FF0000"/>
            </a:solidFill>
            <a:prstDash val="solid"/>
            <a:round/>
            <a:headEnd len="med" w="med" type="stealth"/>
            <a:tailEnd len="med" w="med" type="none"/>
          </a:ln>
        </p:spPr>
      </p:sp>
      <p:sp>
        <p:nvSpPr>
          <p:cNvPr id="447" name="Google Shape;447;p24"/>
          <p:cNvSpPr txBox="1"/>
          <p:nvPr/>
        </p:nvSpPr>
        <p:spPr>
          <a:xfrm>
            <a:off x="6749900" y="1237125"/>
            <a:ext cx="836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Helvetica Neue"/>
                <a:ea typeface="Helvetica Neue"/>
                <a:cs typeface="Helvetica Neue"/>
                <a:sym typeface="Helvetica Neue"/>
              </a:rPr>
              <a:t>Target state</a:t>
            </a:r>
            <a:endParaRPr sz="900">
              <a:solidFill>
                <a:srgbClr val="FF0000"/>
              </a:solidFill>
              <a:latin typeface="Helvetica Neue"/>
              <a:ea typeface="Helvetica Neue"/>
              <a:cs typeface="Helvetica Neue"/>
              <a:sym typeface="Helvetica Neue"/>
            </a:endParaRPr>
          </a:p>
        </p:txBody>
      </p:sp>
      <p:sp>
        <p:nvSpPr>
          <p:cNvPr id="448" name="Google Shape;448;p24"/>
          <p:cNvSpPr/>
          <p:nvPr/>
        </p:nvSpPr>
        <p:spPr>
          <a:xfrm>
            <a:off x="5826600" y="1581864"/>
            <a:ext cx="948300" cy="109875"/>
          </a:xfrm>
          <a:custGeom>
            <a:rect b="b" l="l" r="r" t="t"/>
            <a:pathLst>
              <a:path extrusionOk="0" h="4395" w="37932">
                <a:moveTo>
                  <a:pt x="0" y="4395"/>
                </a:moveTo>
                <a:cubicBezTo>
                  <a:pt x="3608" y="3492"/>
                  <a:pt x="6649" y="758"/>
                  <a:pt x="10317" y="146"/>
                </a:cubicBezTo>
                <a:cubicBezTo>
                  <a:pt x="13826" y="-440"/>
                  <a:pt x="17125" y="2293"/>
                  <a:pt x="20635" y="2877"/>
                </a:cubicBezTo>
                <a:cubicBezTo>
                  <a:pt x="26322" y="3823"/>
                  <a:pt x="32166" y="2877"/>
                  <a:pt x="37932" y="2877"/>
                </a:cubicBezTo>
              </a:path>
            </a:pathLst>
          </a:custGeom>
          <a:noFill/>
          <a:ln cap="flat" cmpd="sng" w="19050">
            <a:solidFill>
              <a:schemeClr val="dk1"/>
            </a:solidFill>
            <a:prstDash val="solid"/>
            <a:round/>
            <a:headEnd len="med" w="med" type="stealth"/>
            <a:tailEnd len="med" w="med" type="none"/>
          </a:ln>
        </p:spPr>
      </p:sp>
      <p:sp>
        <p:nvSpPr>
          <p:cNvPr id="449" name="Google Shape;449;p24"/>
          <p:cNvSpPr txBox="1"/>
          <p:nvPr/>
        </p:nvSpPr>
        <p:spPr>
          <a:xfrm>
            <a:off x="6749900" y="1526050"/>
            <a:ext cx="754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Helvetica Neue"/>
                <a:ea typeface="Helvetica Neue"/>
                <a:cs typeface="Helvetica Neue"/>
                <a:sym typeface="Helvetica Neue"/>
              </a:rPr>
              <a:t>Target set</a:t>
            </a:r>
            <a:endParaRPr sz="900">
              <a:solidFill>
                <a:schemeClr val="dk1"/>
              </a:solidFill>
              <a:latin typeface="Helvetica Neue"/>
              <a:ea typeface="Helvetica Neue"/>
              <a:cs typeface="Helvetica Neue"/>
              <a:sym typeface="Helvetica Neue"/>
            </a:endParaRPr>
          </a:p>
        </p:txBody>
      </p:sp>
      <p:sp>
        <p:nvSpPr>
          <p:cNvPr id="450" name="Google Shape;450;p24"/>
          <p:cNvSpPr/>
          <p:nvPr/>
        </p:nvSpPr>
        <p:spPr>
          <a:xfrm>
            <a:off x="5978325" y="2264323"/>
            <a:ext cx="751050" cy="151675"/>
          </a:xfrm>
          <a:custGeom>
            <a:rect b="b" l="l" r="r" t="t"/>
            <a:pathLst>
              <a:path extrusionOk="0" h="6067" w="30042">
                <a:moveTo>
                  <a:pt x="0" y="1676"/>
                </a:moveTo>
                <a:cubicBezTo>
                  <a:pt x="3269" y="43"/>
                  <a:pt x="7532" y="-591"/>
                  <a:pt x="10924" y="766"/>
                </a:cubicBezTo>
                <a:cubicBezTo>
                  <a:pt x="13389" y="1752"/>
                  <a:pt x="14358" y="5595"/>
                  <a:pt x="16993" y="5925"/>
                </a:cubicBezTo>
                <a:cubicBezTo>
                  <a:pt x="21532" y="6494"/>
                  <a:pt x="25468" y="1676"/>
                  <a:pt x="30042" y="1676"/>
                </a:cubicBezTo>
              </a:path>
            </a:pathLst>
          </a:custGeom>
          <a:noFill/>
          <a:ln cap="flat" cmpd="sng" w="19050">
            <a:solidFill>
              <a:srgbClr val="FF8000"/>
            </a:solidFill>
            <a:prstDash val="solid"/>
            <a:round/>
            <a:headEnd len="med" w="med" type="stealth"/>
            <a:tailEnd len="med" w="med" type="none"/>
          </a:ln>
        </p:spPr>
      </p:sp>
      <p:sp>
        <p:nvSpPr>
          <p:cNvPr id="451" name="Google Shape;451;p24"/>
          <p:cNvSpPr txBox="1"/>
          <p:nvPr/>
        </p:nvSpPr>
        <p:spPr>
          <a:xfrm>
            <a:off x="6696250" y="2097150"/>
            <a:ext cx="2518200" cy="4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8000"/>
                </a:solidFill>
                <a:latin typeface="Helvetica Neue"/>
                <a:ea typeface="Helvetica Neue"/>
                <a:cs typeface="Helvetica Neue"/>
                <a:sym typeface="Helvetica Neue"/>
              </a:rPr>
              <a:t>C2Opt</a:t>
            </a:r>
            <a:endParaRPr sz="900">
              <a:solidFill>
                <a:srgbClr val="FF8000"/>
              </a:solidFill>
              <a:latin typeface="Helvetica Neue"/>
              <a:ea typeface="Helvetica Neue"/>
              <a:cs typeface="Helvetica Neue"/>
              <a:sym typeface="Helvetica Neue"/>
            </a:endParaRPr>
          </a:p>
          <a:p>
            <a:pPr indent="0" lvl="0" marL="0" rtl="0" algn="l">
              <a:spcBef>
                <a:spcPts val="0"/>
              </a:spcBef>
              <a:spcAft>
                <a:spcPts val="0"/>
              </a:spcAft>
              <a:buNone/>
            </a:pPr>
            <a:r>
              <a:rPr lang="fr" sz="900">
                <a:solidFill>
                  <a:srgbClr val="FF8000"/>
                </a:solidFill>
                <a:latin typeface="Helvetica Neue"/>
                <a:ea typeface="Helvetica Neue"/>
                <a:cs typeface="Helvetica Neue"/>
                <a:sym typeface="Helvetica Neue"/>
              </a:rPr>
              <a:t>Approximate the unknown cost function via Lipschitz and gradient information </a:t>
            </a:r>
            <a:endParaRPr sz="900">
              <a:solidFill>
                <a:srgbClr val="FF8000"/>
              </a:solidFill>
              <a:latin typeface="Helvetica Neue"/>
              <a:ea typeface="Helvetica Neue"/>
              <a:cs typeface="Helvetica Neue"/>
              <a:sym typeface="Helvetica Neue"/>
            </a:endParaRPr>
          </a:p>
        </p:txBody>
      </p:sp>
      <p:sp>
        <p:nvSpPr>
          <p:cNvPr id="452" name="Google Shape;452;p24"/>
          <p:cNvSpPr/>
          <p:nvPr/>
        </p:nvSpPr>
        <p:spPr>
          <a:xfrm>
            <a:off x="2769325" y="1375678"/>
            <a:ext cx="910350" cy="164350"/>
          </a:xfrm>
          <a:custGeom>
            <a:rect b="b" l="l" r="r" t="t"/>
            <a:pathLst>
              <a:path extrusionOk="0" h="6574" w="36414">
                <a:moveTo>
                  <a:pt x="36414" y="6574"/>
                </a:moveTo>
                <a:cubicBezTo>
                  <a:pt x="31532" y="5875"/>
                  <a:pt x="27927" y="1013"/>
                  <a:pt x="23063" y="201"/>
                </a:cubicBezTo>
                <a:cubicBezTo>
                  <a:pt x="15478" y="-1065"/>
                  <a:pt x="6400" y="5072"/>
                  <a:pt x="0" y="808"/>
                </a:cubicBezTo>
              </a:path>
            </a:pathLst>
          </a:custGeom>
          <a:noFill/>
          <a:ln cap="flat" cmpd="sng" w="19050">
            <a:solidFill>
              <a:srgbClr val="707F8F"/>
            </a:solidFill>
            <a:prstDash val="solid"/>
            <a:round/>
            <a:headEnd len="med" w="med" type="stealth"/>
            <a:tailEnd len="med" w="med" type="none"/>
          </a:ln>
        </p:spPr>
      </p:sp>
      <p:sp>
        <p:nvSpPr>
          <p:cNvPr id="453" name="Google Shape;453;p24"/>
          <p:cNvSpPr txBox="1"/>
          <p:nvPr/>
        </p:nvSpPr>
        <p:spPr>
          <a:xfrm>
            <a:off x="524425" y="1151925"/>
            <a:ext cx="2244900" cy="430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 sz="900">
                <a:solidFill>
                  <a:srgbClr val="707F8F"/>
                </a:solidFill>
                <a:latin typeface="Helvetica Neue"/>
                <a:ea typeface="Helvetica Neue"/>
                <a:cs typeface="Helvetica Neue"/>
                <a:sym typeface="Helvetica Neue"/>
              </a:rPr>
              <a:t>CGP-LCB</a:t>
            </a:r>
            <a:endParaRPr sz="900">
              <a:solidFill>
                <a:srgbClr val="707F8F"/>
              </a:solidFill>
              <a:latin typeface="Helvetica Neue"/>
              <a:ea typeface="Helvetica Neue"/>
              <a:cs typeface="Helvetica Neue"/>
              <a:sym typeface="Helvetica Neue"/>
            </a:endParaRPr>
          </a:p>
          <a:p>
            <a:pPr indent="0" lvl="0" marL="0" rtl="0" algn="r">
              <a:spcBef>
                <a:spcPts val="0"/>
              </a:spcBef>
              <a:spcAft>
                <a:spcPts val="0"/>
              </a:spcAft>
              <a:buNone/>
            </a:pPr>
            <a:r>
              <a:rPr lang="fr" sz="900">
                <a:solidFill>
                  <a:srgbClr val="707F8F"/>
                </a:solidFill>
                <a:latin typeface="Helvetica Neue"/>
                <a:ea typeface="Helvetica Neue"/>
                <a:cs typeface="Helvetica Neue"/>
                <a:sym typeface="Helvetica Neue"/>
              </a:rPr>
              <a:t>Use Gaussian process to model the unknown cost function </a:t>
            </a:r>
            <a:endParaRPr sz="900">
              <a:solidFill>
                <a:srgbClr val="707F8F"/>
              </a:solidFill>
              <a:latin typeface="Helvetica Neue"/>
              <a:ea typeface="Helvetica Neue"/>
              <a:cs typeface="Helvetica Neue"/>
              <a:sym typeface="Helvetica Neue"/>
            </a:endParaRPr>
          </a:p>
        </p:txBody>
      </p:sp>
      <p:sp>
        <p:nvSpPr>
          <p:cNvPr id="454" name="Google Shape;454;p24"/>
          <p:cNvSpPr/>
          <p:nvPr/>
        </p:nvSpPr>
        <p:spPr>
          <a:xfrm>
            <a:off x="2488300" y="2881269"/>
            <a:ext cx="963450" cy="132525"/>
          </a:xfrm>
          <a:custGeom>
            <a:rect b="b" l="l" r="r" t="t"/>
            <a:pathLst>
              <a:path extrusionOk="0" h="5301" w="38538">
                <a:moveTo>
                  <a:pt x="38538" y="971"/>
                </a:moveTo>
                <a:cubicBezTo>
                  <a:pt x="33648" y="154"/>
                  <a:pt x="28478" y="-535"/>
                  <a:pt x="23669" y="667"/>
                </a:cubicBezTo>
                <a:cubicBezTo>
                  <a:pt x="20724" y="1403"/>
                  <a:pt x="18786" y="4790"/>
                  <a:pt x="15780" y="5219"/>
                </a:cubicBezTo>
                <a:cubicBezTo>
                  <a:pt x="13492" y="5545"/>
                  <a:pt x="11553" y="3347"/>
                  <a:pt x="9407" y="2488"/>
                </a:cubicBezTo>
                <a:cubicBezTo>
                  <a:pt x="6496" y="1323"/>
                  <a:pt x="3136" y="2488"/>
                  <a:pt x="0" y="2488"/>
                </a:cubicBezTo>
              </a:path>
            </a:pathLst>
          </a:custGeom>
          <a:noFill/>
          <a:ln cap="flat" cmpd="sng" w="19050">
            <a:solidFill>
              <a:srgbClr val="FF00FF"/>
            </a:solidFill>
            <a:prstDash val="solid"/>
            <a:round/>
            <a:headEnd len="med" w="med" type="stealth"/>
            <a:tailEnd len="med" w="med" type="none"/>
          </a:ln>
        </p:spPr>
      </p:sp>
      <p:sp>
        <p:nvSpPr>
          <p:cNvPr id="455" name="Google Shape;455;p24"/>
          <p:cNvSpPr txBox="1"/>
          <p:nvPr/>
        </p:nvSpPr>
        <p:spPr>
          <a:xfrm>
            <a:off x="219625" y="2677950"/>
            <a:ext cx="2244900" cy="50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 sz="900">
                <a:solidFill>
                  <a:srgbClr val="FF00FF"/>
                </a:solidFill>
                <a:latin typeface="Helvetica Neue"/>
                <a:ea typeface="Helvetica Neue"/>
                <a:cs typeface="Helvetica Neue"/>
                <a:sym typeface="Helvetica Neue"/>
              </a:rPr>
              <a:t>SINDYc</a:t>
            </a:r>
            <a:endParaRPr sz="900">
              <a:solidFill>
                <a:srgbClr val="FF00FF"/>
              </a:solidFill>
              <a:latin typeface="Helvetica Neue"/>
              <a:ea typeface="Helvetica Neue"/>
              <a:cs typeface="Helvetica Neue"/>
              <a:sym typeface="Helvetica Neue"/>
            </a:endParaRPr>
          </a:p>
          <a:p>
            <a:pPr indent="0" lvl="0" marL="0" rtl="0" algn="r">
              <a:spcBef>
                <a:spcPts val="0"/>
              </a:spcBef>
              <a:spcAft>
                <a:spcPts val="0"/>
              </a:spcAft>
              <a:buNone/>
            </a:pPr>
            <a:r>
              <a:rPr lang="fr" sz="900">
                <a:solidFill>
                  <a:srgbClr val="FF00FF"/>
                </a:solidFill>
                <a:latin typeface="Helvetica Neue"/>
                <a:ea typeface="Helvetica Neue"/>
                <a:cs typeface="Helvetica Neue"/>
                <a:sym typeface="Helvetica Neue"/>
              </a:rPr>
              <a:t>System identification via regression over a library of nonlinear functions</a:t>
            </a:r>
            <a:endParaRPr sz="900">
              <a:solidFill>
                <a:srgbClr val="FF00FF"/>
              </a:solidFill>
              <a:latin typeface="Helvetica Neue"/>
              <a:ea typeface="Helvetica Neue"/>
              <a:cs typeface="Helvetica Neue"/>
              <a:sym typeface="Helvetica Neue"/>
            </a:endParaRPr>
          </a:p>
        </p:txBody>
      </p:sp>
      <p:sp>
        <p:nvSpPr>
          <p:cNvPr id="456" name="Google Shape;456;p24"/>
          <p:cNvSpPr/>
          <p:nvPr/>
        </p:nvSpPr>
        <p:spPr>
          <a:xfrm>
            <a:off x="4991775" y="2518650"/>
            <a:ext cx="1706956" cy="584138"/>
          </a:xfrm>
          <a:custGeom>
            <a:rect b="b" l="l" r="r" t="t"/>
            <a:pathLst>
              <a:path extrusionOk="0" h="24123" w="65545">
                <a:moveTo>
                  <a:pt x="0" y="0"/>
                </a:moveTo>
                <a:cubicBezTo>
                  <a:pt x="4354" y="8709"/>
                  <a:pt x="12309" y="16643"/>
                  <a:pt x="21545" y="19724"/>
                </a:cubicBezTo>
                <a:cubicBezTo>
                  <a:pt x="26514" y="21382"/>
                  <a:pt x="32336" y="14650"/>
                  <a:pt x="37021" y="16993"/>
                </a:cubicBezTo>
                <a:cubicBezTo>
                  <a:pt x="39517" y="18241"/>
                  <a:pt x="40383" y="22082"/>
                  <a:pt x="43090" y="22759"/>
                </a:cubicBezTo>
                <a:cubicBezTo>
                  <a:pt x="50362" y="24577"/>
                  <a:pt x="58049" y="23972"/>
                  <a:pt x="65545" y="23972"/>
                </a:cubicBezTo>
              </a:path>
            </a:pathLst>
          </a:custGeom>
          <a:noFill/>
          <a:ln cap="flat" cmpd="sng" w="19050">
            <a:solidFill>
              <a:srgbClr val="38761D"/>
            </a:solidFill>
            <a:prstDash val="solid"/>
            <a:round/>
            <a:headEnd len="med" w="med" type="stealth"/>
            <a:tailEnd len="med" w="med" type="none"/>
          </a:ln>
        </p:spPr>
      </p:sp>
      <p:sp>
        <p:nvSpPr>
          <p:cNvPr id="457" name="Google Shape;457;p24"/>
          <p:cNvSpPr txBox="1"/>
          <p:nvPr/>
        </p:nvSpPr>
        <p:spPr>
          <a:xfrm>
            <a:off x="6696250" y="2859150"/>
            <a:ext cx="1443900" cy="4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38761D"/>
                </a:solidFill>
                <a:latin typeface="Helvetica Neue"/>
                <a:ea typeface="Helvetica Neue"/>
                <a:cs typeface="Helvetica Neue"/>
                <a:sym typeface="Helvetica Neue"/>
              </a:rPr>
              <a:t>DaTaControl</a:t>
            </a:r>
            <a:endParaRPr sz="900">
              <a:solidFill>
                <a:srgbClr val="38761D"/>
              </a:solidFill>
              <a:latin typeface="Helvetica Neue"/>
              <a:ea typeface="Helvetica Neue"/>
              <a:cs typeface="Helvetica Neue"/>
              <a:sym typeface="Helvetica Neue"/>
            </a:endParaRPr>
          </a:p>
          <a:p>
            <a:pPr indent="0" lvl="0" marL="0" rtl="0" algn="l">
              <a:spcBef>
                <a:spcPts val="0"/>
              </a:spcBef>
              <a:spcAft>
                <a:spcPts val="0"/>
              </a:spcAft>
              <a:buNone/>
            </a:pPr>
            <a:r>
              <a:rPr lang="fr" sz="900">
                <a:solidFill>
                  <a:srgbClr val="38761D"/>
                </a:solidFill>
                <a:latin typeface="Helvetica Neue"/>
                <a:ea typeface="Helvetica Neue"/>
                <a:cs typeface="Helvetica Neue"/>
                <a:sym typeface="Helvetica Neue"/>
              </a:rPr>
              <a:t>The proposed approach</a:t>
            </a:r>
            <a:endParaRPr sz="900">
              <a:solidFill>
                <a:srgbClr val="38761D"/>
              </a:solidFill>
              <a:latin typeface="Helvetica Neue"/>
              <a:ea typeface="Helvetica Neue"/>
              <a:cs typeface="Helvetica Neue"/>
              <a:sym typeface="Helvetica Neue"/>
            </a:endParaRPr>
          </a:p>
        </p:txBody>
      </p:sp>
      <p:sp>
        <p:nvSpPr>
          <p:cNvPr id="458" name="Google Shape;458;p24"/>
          <p:cNvSpPr/>
          <p:nvPr/>
        </p:nvSpPr>
        <p:spPr>
          <a:xfrm>
            <a:off x="5173850" y="1873012"/>
            <a:ext cx="1668975" cy="137600"/>
          </a:xfrm>
          <a:custGeom>
            <a:rect b="b" l="l" r="r" t="t"/>
            <a:pathLst>
              <a:path extrusionOk="0" h="5504" w="66759">
                <a:moveTo>
                  <a:pt x="0" y="2460"/>
                </a:moveTo>
                <a:cubicBezTo>
                  <a:pt x="8267" y="8663"/>
                  <a:pt x="21147" y="3907"/>
                  <a:pt x="30952" y="639"/>
                </a:cubicBezTo>
                <a:cubicBezTo>
                  <a:pt x="36300" y="-1144"/>
                  <a:pt x="42460" y="1150"/>
                  <a:pt x="47642" y="3370"/>
                </a:cubicBezTo>
                <a:cubicBezTo>
                  <a:pt x="53526" y="5891"/>
                  <a:pt x="60686" y="3572"/>
                  <a:pt x="66759" y="1550"/>
                </a:cubicBezTo>
              </a:path>
            </a:pathLst>
          </a:custGeom>
          <a:noFill/>
          <a:ln cap="flat" cmpd="sng" w="19050">
            <a:solidFill>
              <a:srgbClr val="00BEFF"/>
            </a:solidFill>
            <a:prstDash val="solid"/>
            <a:round/>
            <a:headEnd len="med" w="med" type="stealth"/>
            <a:tailEnd len="med" w="med" type="none"/>
          </a:ln>
        </p:spPr>
      </p:sp>
      <p:sp>
        <p:nvSpPr>
          <p:cNvPr id="459" name="Google Shape;459;p24"/>
          <p:cNvSpPr txBox="1"/>
          <p:nvPr/>
        </p:nvSpPr>
        <p:spPr>
          <a:xfrm>
            <a:off x="6826100" y="1770525"/>
            <a:ext cx="12669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00BEFF"/>
                </a:solidFill>
                <a:latin typeface="Helvetica Neue"/>
                <a:ea typeface="Helvetica Neue"/>
                <a:cs typeface="Helvetica Neue"/>
                <a:sym typeface="Helvetica Neue"/>
              </a:rPr>
              <a:t>Optimal trajectory</a:t>
            </a:r>
            <a:endParaRPr sz="900">
              <a:solidFill>
                <a:srgbClr val="00BEFF"/>
              </a:solidFill>
              <a:latin typeface="Helvetica Neue"/>
              <a:ea typeface="Helvetica Neue"/>
              <a:cs typeface="Helvetica Neue"/>
              <a:sym typeface="Helvetica Neue"/>
            </a:endParaRPr>
          </a:p>
        </p:txBody>
      </p:sp>
      <p:sp>
        <p:nvSpPr>
          <p:cNvPr id="460" name="Google Shape;460;p24"/>
          <p:cNvSpPr txBox="1"/>
          <p:nvPr/>
        </p:nvSpPr>
        <p:spPr>
          <a:xfrm>
            <a:off x="2176750" y="4443550"/>
            <a:ext cx="4984200" cy="3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300">
                <a:latin typeface="Helvetica Neue"/>
                <a:ea typeface="Helvetica Neue"/>
                <a:cs typeface="Helvetica Neue"/>
                <a:sym typeface="Helvetica Neue"/>
              </a:rPr>
              <a:t>DaTaControl successfully drives the unicycle to the target</a:t>
            </a:r>
            <a:endParaRPr b="1" sz="13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4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5"/>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Control of a Unicycle System</a:t>
            </a:r>
            <a:endParaRPr b="1" sz="1600">
              <a:solidFill>
                <a:schemeClr val="dk1"/>
              </a:solidFill>
              <a:latin typeface="Helvetica Neue"/>
              <a:ea typeface="Helvetica Neue"/>
              <a:cs typeface="Helvetica Neue"/>
              <a:sym typeface="Helvetica Neue"/>
            </a:endParaRPr>
          </a:p>
        </p:txBody>
      </p:sp>
      <p:sp>
        <p:nvSpPr>
          <p:cNvPr id="466" name="Google Shape;466;p25"/>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467" name="Google Shape;467;p25"/>
          <p:cNvSpPr txBox="1"/>
          <p:nvPr/>
        </p:nvSpPr>
        <p:spPr>
          <a:xfrm>
            <a:off x="395500" y="622800"/>
            <a:ext cx="85467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003DFF"/>
                </a:solidFill>
                <a:latin typeface="Helvetica Neue"/>
                <a:ea typeface="Helvetica Neue"/>
                <a:cs typeface="Helvetica Neue"/>
                <a:sym typeface="Helvetica Neue"/>
              </a:rPr>
              <a:t>Problem:</a:t>
            </a:r>
            <a:r>
              <a:rPr b="1" lang="fr" sz="1300">
                <a:solidFill>
                  <a:schemeClr val="dk1"/>
                </a:solidFill>
                <a:latin typeface="Helvetica Neue"/>
                <a:ea typeface="Helvetica Neue"/>
                <a:cs typeface="Helvetica Neue"/>
                <a:sym typeface="Helvetica Neue"/>
              </a:rPr>
              <a:t> </a:t>
            </a:r>
            <a:r>
              <a:rPr lang="fr" sz="1300">
                <a:solidFill>
                  <a:schemeClr val="dk1"/>
                </a:solidFill>
                <a:latin typeface="Helvetica Neue"/>
                <a:ea typeface="Helvetica Neue"/>
                <a:cs typeface="Helvetica Neue"/>
                <a:sym typeface="Helvetica Neue"/>
              </a:rPr>
              <a:t>Drive a unicycle to the origin solely based on data from ongoing trajectory and side information</a:t>
            </a:r>
            <a:endParaRPr sz="1300">
              <a:solidFill>
                <a:schemeClr val="dk1"/>
              </a:solidFill>
              <a:latin typeface="Helvetica Neue"/>
              <a:ea typeface="Helvetica Neue"/>
              <a:cs typeface="Helvetica Neue"/>
              <a:sym typeface="Helvetica Neue"/>
            </a:endParaRPr>
          </a:p>
        </p:txBody>
      </p:sp>
      <p:pic>
        <p:nvPicPr>
          <p:cNvPr id="468" name="Google Shape;468;p25"/>
          <p:cNvPicPr preferRelativeResize="0"/>
          <p:nvPr/>
        </p:nvPicPr>
        <p:blipFill>
          <a:blip r:embed="rId3">
            <a:alphaModFix/>
          </a:blip>
          <a:stretch>
            <a:fillRect/>
          </a:stretch>
        </p:blipFill>
        <p:spPr>
          <a:xfrm>
            <a:off x="2591743" y="987650"/>
            <a:ext cx="4015907" cy="3457842"/>
          </a:xfrm>
          <a:prstGeom prst="rect">
            <a:avLst/>
          </a:prstGeom>
          <a:noFill/>
          <a:ln>
            <a:noFill/>
          </a:ln>
        </p:spPr>
      </p:pic>
      <p:sp>
        <p:nvSpPr>
          <p:cNvPr id="469" name="Google Shape;469;p25"/>
          <p:cNvSpPr/>
          <p:nvPr/>
        </p:nvSpPr>
        <p:spPr>
          <a:xfrm>
            <a:off x="4380087" y="1980354"/>
            <a:ext cx="243687" cy="598522"/>
          </a:xfrm>
          <a:custGeom>
            <a:rect b="b" l="l" r="r" t="t"/>
            <a:pathLst>
              <a:path extrusionOk="0" h="24661" w="10142">
                <a:moveTo>
                  <a:pt x="10142" y="24661"/>
                </a:moveTo>
                <a:cubicBezTo>
                  <a:pt x="6246" y="20768"/>
                  <a:pt x="947" y="17020"/>
                  <a:pt x="39" y="11588"/>
                </a:cubicBezTo>
                <a:cubicBezTo>
                  <a:pt x="-271" y="9732"/>
                  <a:pt x="3829" y="11279"/>
                  <a:pt x="5685" y="11588"/>
                </a:cubicBezTo>
                <a:cubicBezTo>
                  <a:pt x="9575" y="12236"/>
                  <a:pt x="3308" y="3943"/>
                  <a:pt x="3308" y="0"/>
                </a:cubicBezTo>
              </a:path>
            </a:pathLst>
          </a:custGeom>
          <a:noFill/>
          <a:ln cap="flat" cmpd="sng" w="19050">
            <a:solidFill>
              <a:srgbClr val="707F8F"/>
            </a:solidFill>
            <a:prstDash val="solid"/>
            <a:round/>
            <a:headEnd len="med" w="med" type="stealth"/>
            <a:tailEnd len="med" w="med" type="none"/>
          </a:ln>
        </p:spPr>
      </p:sp>
      <p:sp>
        <p:nvSpPr>
          <p:cNvPr id="470" name="Google Shape;470;p25"/>
          <p:cNvSpPr/>
          <p:nvPr/>
        </p:nvSpPr>
        <p:spPr>
          <a:xfrm>
            <a:off x="5478667" y="3015991"/>
            <a:ext cx="243687" cy="598522"/>
          </a:xfrm>
          <a:custGeom>
            <a:rect b="b" l="l" r="r" t="t"/>
            <a:pathLst>
              <a:path extrusionOk="0" h="24661" w="10142">
                <a:moveTo>
                  <a:pt x="10142" y="24661"/>
                </a:moveTo>
                <a:cubicBezTo>
                  <a:pt x="6246" y="20768"/>
                  <a:pt x="947" y="17020"/>
                  <a:pt x="39" y="11588"/>
                </a:cubicBezTo>
                <a:cubicBezTo>
                  <a:pt x="-271" y="9732"/>
                  <a:pt x="3829" y="11279"/>
                  <a:pt x="5685" y="11588"/>
                </a:cubicBezTo>
                <a:cubicBezTo>
                  <a:pt x="9575" y="12236"/>
                  <a:pt x="3308" y="3943"/>
                  <a:pt x="3308" y="0"/>
                </a:cubicBezTo>
              </a:path>
            </a:pathLst>
          </a:custGeom>
          <a:noFill/>
          <a:ln cap="flat" cmpd="sng" w="19050">
            <a:solidFill>
              <a:srgbClr val="FF8000"/>
            </a:solidFill>
            <a:prstDash val="solid"/>
            <a:round/>
            <a:headEnd len="med" w="med" type="stealth"/>
            <a:tailEnd len="med" w="med" type="none"/>
          </a:ln>
        </p:spPr>
      </p:sp>
      <p:sp>
        <p:nvSpPr>
          <p:cNvPr id="471" name="Google Shape;471;p25"/>
          <p:cNvSpPr txBox="1"/>
          <p:nvPr/>
        </p:nvSpPr>
        <p:spPr>
          <a:xfrm>
            <a:off x="5279442" y="2763197"/>
            <a:ext cx="527400" cy="2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8000"/>
                </a:solidFill>
                <a:latin typeface="Helvetica Neue"/>
                <a:ea typeface="Helvetica Neue"/>
                <a:cs typeface="Helvetica Neue"/>
                <a:sym typeface="Helvetica Neue"/>
              </a:rPr>
              <a:t>C2Opt</a:t>
            </a:r>
            <a:endParaRPr sz="900">
              <a:solidFill>
                <a:srgbClr val="FF8000"/>
              </a:solidFill>
              <a:latin typeface="Helvetica Neue"/>
              <a:ea typeface="Helvetica Neue"/>
              <a:cs typeface="Helvetica Neue"/>
              <a:sym typeface="Helvetica Neue"/>
            </a:endParaRPr>
          </a:p>
        </p:txBody>
      </p:sp>
      <p:sp>
        <p:nvSpPr>
          <p:cNvPr id="472" name="Google Shape;472;p25"/>
          <p:cNvSpPr txBox="1"/>
          <p:nvPr/>
        </p:nvSpPr>
        <p:spPr>
          <a:xfrm>
            <a:off x="4183602" y="1719090"/>
            <a:ext cx="72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707F8F"/>
                </a:solidFill>
                <a:latin typeface="Helvetica Neue"/>
                <a:ea typeface="Helvetica Neue"/>
                <a:cs typeface="Helvetica Neue"/>
                <a:sym typeface="Helvetica Neue"/>
              </a:rPr>
              <a:t>CGP-LCB</a:t>
            </a:r>
            <a:endParaRPr sz="900">
              <a:solidFill>
                <a:srgbClr val="707F8F"/>
              </a:solidFill>
              <a:latin typeface="Helvetica Neue"/>
              <a:ea typeface="Helvetica Neue"/>
              <a:cs typeface="Helvetica Neue"/>
              <a:sym typeface="Helvetica Neue"/>
            </a:endParaRPr>
          </a:p>
        </p:txBody>
      </p:sp>
      <p:sp>
        <p:nvSpPr>
          <p:cNvPr id="473" name="Google Shape;473;p25"/>
          <p:cNvSpPr/>
          <p:nvPr/>
        </p:nvSpPr>
        <p:spPr>
          <a:xfrm>
            <a:off x="2532753" y="2864009"/>
            <a:ext cx="1028065" cy="270416"/>
          </a:xfrm>
          <a:custGeom>
            <a:rect b="b" l="l" r="r" t="t"/>
            <a:pathLst>
              <a:path extrusionOk="0" h="11142" w="42787">
                <a:moveTo>
                  <a:pt x="42787" y="1527"/>
                </a:moveTo>
                <a:cubicBezTo>
                  <a:pt x="36931" y="-69"/>
                  <a:pt x="30339" y="-694"/>
                  <a:pt x="24580" y="1224"/>
                </a:cubicBezTo>
                <a:cubicBezTo>
                  <a:pt x="20711" y="2512"/>
                  <a:pt x="19275" y="7621"/>
                  <a:pt x="15779" y="9720"/>
                </a:cubicBezTo>
                <a:cubicBezTo>
                  <a:pt x="11267" y="12430"/>
                  <a:pt x="5264" y="10327"/>
                  <a:pt x="0" y="10327"/>
                </a:cubicBezTo>
              </a:path>
            </a:pathLst>
          </a:custGeom>
          <a:noFill/>
          <a:ln cap="flat" cmpd="sng" w="19050">
            <a:solidFill>
              <a:srgbClr val="00BEFF"/>
            </a:solidFill>
            <a:prstDash val="solid"/>
            <a:round/>
            <a:headEnd len="med" w="med" type="stealth"/>
            <a:tailEnd len="med" w="med" type="none"/>
          </a:ln>
        </p:spPr>
      </p:sp>
      <p:sp>
        <p:nvSpPr>
          <p:cNvPr id="474" name="Google Shape;474;p25"/>
          <p:cNvSpPr/>
          <p:nvPr/>
        </p:nvSpPr>
        <p:spPr>
          <a:xfrm>
            <a:off x="2700447" y="3486788"/>
            <a:ext cx="1137438" cy="106545"/>
          </a:xfrm>
          <a:custGeom>
            <a:rect b="b" l="l" r="r" t="t"/>
            <a:pathLst>
              <a:path extrusionOk="0" h="4390" w="47339">
                <a:moveTo>
                  <a:pt x="47339" y="4390"/>
                </a:moveTo>
                <a:cubicBezTo>
                  <a:pt x="42379" y="4390"/>
                  <a:pt x="37970" y="959"/>
                  <a:pt x="33077" y="142"/>
                </a:cubicBezTo>
                <a:cubicBezTo>
                  <a:pt x="29664" y="-428"/>
                  <a:pt x="26345" y="1779"/>
                  <a:pt x="23063" y="2873"/>
                </a:cubicBezTo>
                <a:cubicBezTo>
                  <a:pt x="15764" y="5306"/>
                  <a:pt x="7694" y="3784"/>
                  <a:pt x="0" y="3784"/>
                </a:cubicBezTo>
              </a:path>
            </a:pathLst>
          </a:custGeom>
          <a:noFill/>
          <a:ln cap="flat" cmpd="sng" w="19050">
            <a:solidFill>
              <a:srgbClr val="38761D"/>
            </a:solidFill>
            <a:prstDash val="solid"/>
            <a:round/>
            <a:headEnd len="med" w="med" type="stealth"/>
            <a:tailEnd len="med" w="med" type="none"/>
          </a:ln>
        </p:spPr>
      </p:sp>
      <p:sp>
        <p:nvSpPr>
          <p:cNvPr id="475" name="Google Shape;475;p25"/>
          <p:cNvSpPr/>
          <p:nvPr/>
        </p:nvSpPr>
        <p:spPr>
          <a:xfrm>
            <a:off x="3538967" y="3821648"/>
            <a:ext cx="721834" cy="530275"/>
          </a:xfrm>
          <a:custGeom>
            <a:rect b="b" l="l" r="r" t="t"/>
            <a:pathLst>
              <a:path extrusionOk="0" h="21849" w="30042">
                <a:moveTo>
                  <a:pt x="30042" y="0"/>
                </a:moveTo>
                <a:cubicBezTo>
                  <a:pt x="26987" y="1834"/>
                  <a:pt x="23313" y="3169"/>
                  <a:pt x="21242" y="6069"/>
                </a:cubicBezTo>
                <a:cubicBezTo>
                  <a:pt x="19645" y="8305"/>
                  <a:pt x="21745" y="11906"/>
                  <a:pt x="20332" y="14263"/>
                </a:cubicBezTo>
                <a:cubicBezTo>
                  <a:pt x="16613" y="20467"/>
                  <a:pt x="7234" y="21849"/>
                  <a:pt x="0" y="21849"/>
                </a:cubicBezTo>
              </a:path>
            </a:pathLst>
          </a:custGeom>
          <a:noFill/>
          <a:ln cap="flat" cmpd="sng" w="19050">
            <a:solidFill>
              <a:srgbClr val="FF00FF"/>
            </a:solidFill>
            <a:prstDash val="solid"/>
            <a:round/>
            <a:headEnd len="med" w="med" type="none"/>
            <a:tailEnd len="med" w="med" type="none"/>
          </a:ln>
        </p:spPr>
      </p:sp>
      <p:sp>
        <p:nvSpPr>
          <p:cNvPr id="476" name="Google Shape;476;p25"/>
          <p:cNvSpPr txBox="1"/>
          <p:nvPr/>
        </p:nvSpPr>
        <p:spPr>
          <a:xfrm>
            <a:off x="1903280" y="3441608"/>
            <a:ext cx="906600" cy="2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38761D"/>
                </a:solidFill>
                <a:latin typeface="Helvetica Neue"/>
                <a:ea typeface="Helvetica Neue"/>
                <a:cs typeface="Helvetica Neue"/>
                <a:sym typeface="Helvetica Neue"/>
              </a:rPr>
              <a:t>DaTaControl</a:t>
            </a:r>
            <a:endParaRPr sz="900">
              <a:solidFill>
                <a:srgbClr val="38761D"/>
              </a:solidFill>
              <a:latin typeface="Helvetica Neue"/>
              <a:ea typeface="Helvetica Neue"/>
              <a:cs typeface="Helvetica Neue"/>
              <a:sym typeface="Helvetica Neue"/>
            </a:endParaRPr>
          </a:p>
        </p:txBody>
      </p:sp>
      <p:sp>
        <p:nvSpPr>
          <p:cNvPr id="477" name="Google Shape;477;p25"/>
          <p:cNvSpPr txBox="1"/>
          <p:nvPr/>
        </p:nvSpPr>
        <p:spPr>
          <a:xfrm>
            <a:off x="2944408" y="4192707"/>
            <a:ext cx="594600" cy="252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 sz="900">
                <a:solidFill>
                  <a:srgbClr val="FF00FF"/>
                </a:solidFill>
                <a:latin typeface="Helvetica Neue"/>
                <a:ea typeface="Helvetica Neue"/>
                <a:cs typeface="Helvetica Neue"/>
                <a:sym typeface="Helvetica Neue"/>
              </a:rPr>
              <a:t>SINDYc</a:t>
            </a:r>
            <a:endParaRPr sz="900">
              <a:solidFill>
                <a:srgbClr val="FF00FF"/>
              </a:solidFill>
              <a:latin typeface="Helvetica Neue"/>
              <a:ea typeface="Helvetica Neue"/>
              <a:cs typeface="Helvetica Neue"/>
              <a:sym typeface="Helvetica Neue"/>
            </a:endParaRPr>
          </a:p>
        </p:txBody>
      </p:sp>
      <p:sp>
        <p:nvSpPr>
          <p:cNvPr id="478" name="Google Shape;478;p25"/>
          <p:cNvSpPr txBox="1"/>
          <p:nvPr/>
        </p:nvSpPr>
        <p:spPr>
          <a:xfrm>
            <a:off x="1482750" y="2978065"/>
            <a:ext cx="1217700" cy="2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00BEFF"/>
                </a:solidFill>
                <a:latin typeface="Helvetica Neue"/>
                <a:ea typeface="Helvetica Neue"/>
                <a:cs typeface="Helvetica Neue"/>
                <a:sym typeface="Helvetica Neue"/>
              </a:rPr>
              <a:t>Optimal trajectory</a:t>
            </a:r>
            <a:endParaRPr sz="900">
              <a:solidFill>
                <a:srgbClr val="00BEFF"/>
              </a:solidFill>
              <a:latin typeface="Helvetica Neue"/>
              <a:ea typeface="Helvetica Neue"/>
              <a:cs typeface="Helvetica Neue"/>
              <a:sym typeface="Helvetica Neue"/>
            </a:endParaRPr>
          </a:p>
        </p:txBody>
      </p:sp>
      <p:sp>
        <p:nvSpPr>
          <p:cNvPr id="479" name="Google Shape;479;p25"/>
          <p:cNvSpPr txBox="1"/>
          <p:nvPr/>
        </p:nvSpPr>
        <p:spPr>
          <a:xfrm>
            <a:off x="1792175" y="4445600"/>
            <a:ext cx="59760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300">
                <a:latin typeface="Helvetica Neue"/>
                <a:ea typeface="Helvetica Neue"/>
                <a:cs typeface="Helvetica Neue"/>
                <a:sym typeface="Helvetica Neue"/>
              </a:rPr>
              <a:t>DaTaControl performs significantly better than existing approaches</a:t>
            </a:r>
            <a:endParaRPr b="1" sz="130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6"/>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Control of a Unicycle System</a:t>
            </a:r>
            <a:endParaRPr b="1" sz="1600">
              <a:solidFill>
                <a:schemeClr val="dk1"/>
              </a:solidFill>
              <a:latin typeface="Helvetica Neue"/>
              <a:ea typeface="Helvetica Neue"/>
              <a:cs typeface="Helvetica Neue"/>
              <a:sym typeface="Helvetica Neue"/>
            </a:endParaRPr>
          </a:p>
        </p:txBody>
      </p:sp>
      <p:sp>
        <p:nvSpPr>
          <p:cNvPr id="485" name="Google Shape;485;p26"/>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486" name="Google Shape;486;p26"/>
          <p:cNvSpPr txBox="1"/>
          <p:nvPr/>
        </p:nvSpPr>
        <p:spPr>
          <a:xfrm>
            <a:off x="395500" y="622800"/>
            <a:ext cx="85467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003DFF"/>
                </a:solidFill>
                <a:latin typeface="Helvetica Neue"/>
                <a:ea typeface="Helvetica Neue"/>
                <a:cs typeface="Helvetica Neue"/>
                <a:sym typeface="Helvetica Neue"/>
              </a:rPr>
              <a:t>Problem:</a:t>
            </a:r>
            <a:r>
              <a:rPr b="1" lang="fr" sz="1300">
                <a:solidFill>
                  <a:schemeClr val="dk1"/>
                </a:solidFill>
                <a:latin typeface="Helvetica Neue"/>
                <a:ea typeface="Helvetica Neue"/>
                <a:cs typeface="Helvetica Neue"/>
                <a:sym typeface="Helvetica Neue"/>
              </a:rPr>
              <a:t> </a:t>
            </a:r>
            <a:r>
              <a:rPr lang="fr" sz="1300">
                <a:solidFill>
                  <a:schemeClr val="dk1"/>
                </a:solidFill>
                <a:latin typeface="Helvetica Neue"/>
                <a:ea typeface="Helvetica Neue"/>
                <a:cs typeface="Helvetica Neue"/>
                <a:sym typeface="Helvetica Neue"/>
              </a:rPr>
              <a:t>Drive a unicycle to the origin solely based on data from ongoing trajectory and side information</a:t>
            </a:r>
            <a:endParaRPr sz="1300">
              <a:solidFill>
                <a:schemeClr val="dk1"/>
              </a:solidFill>
              <a:latin typeface="Helvetica Neue"/>
              <a:ea typeface="Helvetica Neue"/>
              <a:cs typeface="Helvetica Neue"/>
              <a:sym typeface="Helvetica Neue"/>
            </a:endParaRPr>
          </a:p>
        </p:txBody>
      </p:sp>
      <p:pic>
        <p:nvPicPr>
          <p:cNvPr id="487" name="Google Shape;487;p26"/>
          <p:cNvPicPr preferRelativeResize="0"/>
          <p:nvPr/>
        </p:nvPicPr>
        <p:blipFill>
          <a:blip r:embed="rId3">
            <a:alphaModFix/>
          </a:blip>
          <a:stretch>
            <a:fillRect/>
          </a:stretch>
        </p:blipFill>
        <p:spPr>
          <a:xfrm>
            <a:off x="2207275" y="929375"/>
            <a:ext cx="4351027" cy="3561892"/>
          </a:xfrm>
          <a:prstGeom prst="rect">
            <a:avLst/>
          </a:prstGeom>
          <a:noFill/>
          <a:ln>
            <a:noFill/>
          </a:ln>
        </p:spPr>
      </p:pic>
      <p:sp>
        <p:nvSpPr>
          <p:cNvPr id="488" name="Google Shape;488;p26"/>
          <p:cNvSpPr/>
          <p:nvPr/>
        </p:nvSpPr>
        <p:spPr>
          <a:xfrm>
            <a:off x="3723850" y="3050453"/>
            <a:ext cx="857250" cy="333025"/>
          </a:xfrm>
          <a:custGeom>
            <a:rect b="b" l="l" r="r" t="t"/>
            <a:pathLst>
              <a:path extrusionOk="0" h="13321" w="34290">
                <a:moveTo>
                  <a:pt x="0" y="13321"/>
                </a:moveTo>
                <a:cubicBezTo>
                  <a:pt x="4153" y="9170"/>
                  <a:pt x="6763" y="3231"/>
                  <a:pt x="11835" y="273"/>
                </a:cubicBezTo>
                <a:cubicBezTo>
                  <a:pt x="14565" y="-1319"/>
                  <a:pt x="16213" y="5098"/>
                  <a:pt x="19118" y="6342"/>
                </a:cubicBezTo>
                <a:cubicBezTo>
                  <a:pt x="23767" y="8334"/>
                  <a:pt x="29233" y="6342"/>
                  <a:pt x="34290" y="6342"/>
                </a:cubicBezTo>
              </a:path>
            </a:pathLst>
          </a:custGeom>
          <a:noFill/>
          <a:ln cap="flat" cmpd="sng" w="19050">
            <a:solidFill>
              <a:srgbClr val="38761D"/>
            </a:solidFill>
            <a:prstDash val="solid"/>
            <a:round/>
            <a:headEnd len="med" w="med" type="stealth"/>
            <a:tailEnd len="med" w="med" type="none"/>
          </a:ln>
        </p:spPr>
      </p:sp>
      <p:sp>
        <p:nvSpPr>
          <p:cNvPr id="489" name="Google Shape;489;p26"/>
          <p:cNvSpPr/>
          <p:nvPr/>
        </p:nvSpPr>
        <p:spPr>
          <a:xfrm>
            <a:off x="3412825" y="2473125"/>
            <a:ext cx="796550" cy="148600"/>
          </a:xfrm>
          <a:custGeom>
            <a:rect b="b" l="l" r="r" t="t"/>
            <a:pathLst>
              <a:path extrusionOk="0" h="5944" w="31862">
                <a:moveTo>
                  <a:pt x="0" y="0"/>
                </a:moveTo>
                <a:cubicBezTo>
                  <a:pt x="5410" y="0"/>
                  <a:pt x="9923" y="4454"/>
                  <a:pt x="15172" y="5766"/>
                </a:cubicBezTo>
                <a:cubicBezTo>
                  <a:pt x="18025" y="6479"/>
                  <a:pt x="20569" y="3380"/>
                  <a:pt x="23062" y="1821"/>
                </a:cubicBezTo>
                <a:cubicBezTo>
                  <a:pt x="25562" y="258"/>
                  <a:pt x="28913" y="2731"/>
                  <a:pt x="31862" y="2731"/>
                </a:cubicBezTo>
              </a:path>
            </a:pathLst>
          </a:custGeom>
          <a:noFill/>
          <a:ln cap="flat" cmpd="sng" w="19050">
            <a:solidFill>
              <a:srgbClr val="00BEFF"/>
            </a:solidFill>
            <a:prstDash val="solid"/>
            <a:round/>
            <a:headEnd len="med" w="med" type="stealth"/>
            <a:tailEnd len="med" w="med" type="none"/>
          </a:ln>
        </p:spPr>
      </p:sp>
      <p:sp>
        <p:nvSpPr>
          <p:cNvPr id="490" name="Google Shape;490;p26"/>
          <p:cNvSpPr/>
          <p:nvPr/>
        </p:nvSpPr>
        <p:spPr>
          <a:xfrm>
            <a:off x="4549323" y="1744850"/>
            <a:ext cx="767650" cy="194250"/>
          </a:xfrm>
          <a:custGeom>
            <a:rect b="b" l="l" r="r" t="t"/>
            <a:pathLst>
              <a:path extrusionOk="0" h="7770" w="30706">
                <a:moveTo>
                  <a:pt x="968" y="0"/>
                </a:moveTo>
                <a:cubicBezTo>
                  <a:pt x="501" y="1867"/>
                  <a:pt x="-697" y="4404"/>
                  <a:pt x="664" y="5765"/>
                </a:cubicBezTo>
                <a:cubicBezTo>
                  <a:pt x="4961" y="10062"/>
                  <a:pt x="12877" y="5852"/>
                  <a:pt x="18871" y="4855"/>
                </a:cubicBezTo>
                <a:cubicBezTo>
                  <a:pt x="22794" y="4202"/>
                  <a:pt x="26729" y="6372"/>
                  <a:pt x="30706" y="6372"/>
                </a:cubicBezTo>
              </a:path>
            </a:pathLst>
          </a:custGeom>
          <a:noFill/>
          <a:ln cap="flat" cmpd="sng" w="19050">
            <a:solidFill>
              <a:srgbClr val="FF9900"/>
            </a:solidFill>
            <a:prstDash val="solid"/>
            <a:round/>
            <a:headEnd len="med" w="med" type="stealth"/>
            <a:tailEnd len="med" w="med" type="none"/>
          </a:ln>
        </p:spPr>
      </p:sp>
      <p:sp>
        <p:nvSpPr>
          <p:cNvPr id="491" name="Google Shape;491;p26"/>
          <p:cNvSpPr/>
          <p:nvPr/>
        </p:nvSpPr>
        <p:spPr>
          <a:xfrm>
            <a:off x="5741800" y="1275782"/>
            <a:ext cx="1031750" cy="75525"/>
          </a:xfrm>
          <a:custGeom>
            <a:rect b="b" l="l" r="r" t="t"/>
            <a:pathLst>
              <a:path extrusionOk="0" h="3021" w="41270">
                <a:moveTo>
                  <a:pt x="0" y="1163"/>
                </a:moveTo>
                <a:cubicBezTo>
                  <a:pt x="5347" y="5171"/>
                  <a:pt x="13413" y="1199"/>
                  <a:pt x="20028" y="252"/>
                </a:cubicBezTo>
                <a:cubicBezTo>
                  <a:pt x="27063" y="-755"/>
                  <a:pt x="34375" y="3794"/>
                  <a:pt x="41270" y="2073"/>
                </a:cubicBezTo>
              </a:path>
            </a:pathLst>
          </a:custGeom>
          <a:noFill/>
          <a:ln cap="flat" cmpd="sng" w="19050">
            <a:solidFill>
              <a:srgbClr val="707F8F"/>
            </a:solidFill>
            <a:prstDash val="solid"/>
            <a:round/>
            <a:headEnd len="med" w="med" type="stealth"/>
            <a:tailEnd len="med" w="med" type="none"/>
          </a:ln>
        </p:spPr>
      </p:sp>
      <p:sp>
        <p:nvSpPr>
          <p:cNvPr id="492" name="Google Shape;492;p26"/>
          <p:cNvSpPr/>
          <p:nvPr/>
        </p:nvSpPr>
        <p:spPr>
          <a:xfrm>
            <a:off x="2502450" y="1354861"/>
            <a:ext cx="606925" cy="63775"/>
          </a:xfrm>
          <a:custGeom>
            <a:rect b="b" l="l" r="r" t="t"/>
            <a:pathLst>
              <a:path extrusionOk="0" h="2551" w="24277">
                <a:moveTo>
                  <a:pt x="24277" y="1034"/>
                </a:moveTo>
                <a:cubicBezTo>
                  <a:pt x="16748" y="-1976"/>
                  <a:pt x="8108" y="2551"/>
                  <a:pt x="0" y="2551"/>
                </a:cubicBezTo>
              </a:path>
            </a:pathLst>
          </a:custGeom>
          <a:noFill/>
          <a:ln cap="flat" cmpd="sng" w="19050">
            <a:solidFill>
              <a:srgbClr val="8A008A"/>
            </a:solidFill>
            <a:prstDash val="solid"/>
            <a:round/>
            <a:headEnd len="med" w="med" type="stealth"/>
            <a:tailEnd len="med" w="med" type="none"/>
          </a:ln>
        </p:spPr>
      </p:sp>
      <p:sp>
        <p:nvSpPr>
          <p:cNvPr id="493" name="Google Shape;493;p26"/>
          <p:cNvSpPr txBox="1"/>
          <p:nvPr/>
        </p:nvSpPr>
        <p:spPr>
          <a:xfrm>
            <a:off x="1877608" y="1297107"/>
            <a:ext cx="594600" cy="252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 sz="900">
                <a:solidFill>
                  <a:srgbClr val="FF00FF"/>
                </a:solidFill>
                <a:latin typeface="Helvetica Neue"/>
                <a:ea typeface="Helvetica Neue"/>
                <a:cs typeface="Helvetica Neue"/>
                <a:sym typeface="Helvetica Neue"/>
              </a:rPr>
              <a:t>SINDYc</a:t>
            </a:r>
            <a:endParaRPr sz="900">
              <a:solidFill>
                <a:srgbClr val="FF00FF"/>
              </a:solidFill>
              <a:latin typeface="Helvetica Neue"/>
              <a:ea typeface="Helvetica Neue"/>
              <a:cs typeface="Helvetica Neue"/>
              <a:sym typeface="Helvetica Neue"/>
            </a:endParaRPr>
          </a:p>
        </p:txBody>
      </p:sp>
      <p:sp>
        <p:nvSpPr>
          <p:cNvPr id="494" name="Google Shape;494;p26"/>
          <p:cNvSpPr txBox="1"/>
          <p:nvPr/>
        </p:nvSpPr>
        <p:spPr>
          <a:xfrm>
            <a:off x="5279442" y="1772597"/>
            <a:ext cx="527400" cy="2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8000"/>
                </a:solidFill>
                <a:latin typeface="Helvetica Neue"/>
                <a:ea typeface="Helvetica Neue"/>
                <a:cs typeface="Helvetica Neue"/>
                <a:sym typeface="Helvetica Neue"/>
              </a:rPr>
              <a:t>C2Opt</a:t>
            </a:r>
            <a:endParaRPr sz="900">
              <a:solidFill>
                <a:srgbClr val="FF8000"/>
              </a:solidFill>
              <a:latin typeface="Helvetica Neue"/>
              <a:ea typeface="Helvetica Neue"/>
              <a:cs typeface="Helvetica Neue"/>
              <a:sym typeface="Helvetica Neue"/>
            </a:endParaRPr>
          </a:p>
        </p:txBody>
      </p:sp>
      <p:sp>
        <p:nvSpPr>
          <p:cNvPr id="495" name="Google Shape;495;p26"/>
          <p:cNvSpPr txBox="1"/>
          <p:nvPr/>
        </p:nvSpPr>
        <p:spPr>
          <a:xfrm>
            <a:off x="4149750" y="2444665"/>
            <a:ext cx="1217700" cy="2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00BEFF"/>
                </a:solidFill>
                <a:latin typeface="Helvetica Neue"/>
                <a:ea typeface="Helvetica Neue"/>
                <a:cs typeface="Helvetica Neue"/>
                <a:sym typeface="Helvetica Neue"/>
              </a:rPr>
              <a:t>Optimal trajectory</a:t>
            </a:r>
            <a:endParaRPr sz="900">
              <a:solidFill>
                <a:srgbClr val="00BEFF"/>
              </a:solidFill>
              <a:latin typeface="Helvetica Neue"/>
              <a:ea typeface="Helvetica Neue"/>
              <a:cs typeface="Helvetica Neue"/>
              <a:sym typeface="Helvetica Neue"/>
            </a:endParaRPr>
          </a:p>
        </p:txBody>
      </p:sp>
      <p:sp>
        <p:nvSpPr>
          <p:cNvPr id="496" name="Google Shape;496;p26"/>
          <p:cNvSpPr txBox="1"/>
          <p:nvPr/>
        </p:nvSpPr>
        <p:spPr>
          <a:xfrm>
            <a:off x="6774402" y="1185690"/>
            <a:ext cx="72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707F8F"/>
                </a:solidFill>
                <a:latin typeface="Helvetica Neue"/>
                <a:ea typeface="Helvetica Neue"/>
                <a:cs typeface="Helvetica Neue"/>
                <a:sym typeface="Helvetica Neue"/>
              </a:rPr>
              <a:t>CGP-LCB</a:t>
            </a:r>
            <a:endParaRPr sz="900">
              <a:solidFill>
                <a:srgbClr val="707F8F"/>
              </a:solidFill>
              <a:latin typeface="Helvetica Neue"/>
              <a:ea typeface="Helvetica Neue"/>
              <a:cs typeface="Helvetica Neue"/>
              <a:sym typeface="Helvetica Neue"/>
            </a:endParaRPr>
          </a:p>
        </p:txBody>
      </p:sp>
      <p:sp>
        <p:nvSpPr>
          <p:cNvPr id="497" name="Google Shape;497;p26"/>
          <p:cNvSpPr txBox="1"/>
          <p:nvPr/>
        </p:nvSpPr>
        <p:spPr>
          <a:xfrm>
            <a:off x="4570280" y="3060608"/>
            <a:ext cx="906600" cy="2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38761D"/>
                </a:solidFill>
                <a:latin typeface="Helvetica Neue"/>
                <a:ea typeface="Helvetica Neue"/>
                <a:cs typeface="Helvetica Neue"/>
                <a:sym typeface="Helvetica Neue"/>
              </a:rPr>
              <a:t>DaTaControl</a:t>
            </a:r>
            <a:endParaRPr sz="900">
              <a:solidFill>
                <a:srgbClr val="38761D"/>
              </a:solidFill>
              <a:latin typeface="Helvetica Neue"/>
              <a:ea typeface="Helvetica Neue"/>
              <a:cs typeface="Helvetica Neue"/>
              <a:sym typeface="Helvetica Neue"/>
            </a:endParaRPr>
          </a:p>
        </p:txBody>
      </p:sp>
      <p:sp>
        <p:nvSpPr>
          <p:cNvPr id="498" name="Google Shape;498;p26"/>
          <p:cNvSpPr txBox="1"/>
          <p:nvPr/>
        </p:nvSpPr>
        <p:spPr>
          <a:xfrm>
            <a:off x="2254000" y="4452700"/>
            <a:ext cx="52500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300">
                <a:latin typeface="Helvetica Neue"/>
                <a:ea typeface="Helvetica Neue"/>
                <a:cs typeface="Helvetica Neue"/>
                <a:sym typeface="Helvetica Neue"/>
              </a:rPr>
              <a:t>DaTaControl is computationally faster than existing approaches</a:t>
            </a:r>
            <a:endParaRPr b="1" sz="13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7"/>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Control of a Quadrotor System</a:t>
            </a:r>
            <a:endParaRPr b="1" sz="1600">
              <a:solidFill>
                <a:schemeClr val="dk1"/>
              </a:solidFill>
              <a:latin typeface="Helvetica Neue"/>
              <a:ea typeface="Helvetica Neue"/>
              <a:cs typeface="Helvetica Neue"/>
              <a:sym typeface="Helvetica Neue"/>
            </a:endParaRPr>
          </a:p>
        </p:txBody>
      </p:sp>
      <p:sp>
        <p:nvSpPr>
          <p:cNvPr id="504" name="Google Shape;504;p27"/>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505" name="Google Shape;505;p27"/>
          <p:cNvSpPr txBox="1"/>
          <p:nvPr/>
        </p:nvSpPr>
        <p:spPr>
          <a:xfrm>
            <a:off x="395500" y="622800"/>
            <a:ext cx="7781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003DFF"/>
                </a:solidFill>
                <a:latin typeface="Helvetica Neue"/>
                <a:ea typeface="Helvetica Neue"/>
                <a:cs typeface="Helvetica Neue"/>
                <a:sym typeface="Helvetica Neue"/>
              </a:rPr>
              <a:t>Problem:</a:t>
            </a:r>
            <a:r>
              <a:rPr b="1" lang="fr" sz="1300">
                <a:solidFill>
                  <a:schemeClr val="dk1"/>
                </a:solidFill>
                <a:latin typeface="Helvetica Neue"/>
                <a:ea typeface="Helvetica Neue"/>
                <a:cs typeface="Helvetica Neue"/>
                <a:sym typeface="Helvetica Neue"/>
              </a:rPr>
              <a:t> </a:t>
            </a:r>
            <a:r>
              <a:rPr lang="fr" sz="1300">
                <a:solidFill>
                  <a:schemeClr val="dk1"/>
                </a:solidFill>
                <a:latin typeface="Helvetica Neue"/>
                <a:ea typeface="Helvetica Neue"/>
                <a:cs typeface="Helvetica Neue"/>
                <a:sym typeface="Helvetica Neue"/>
              </a:rPr>
              <a:t>Control the altitude and horizontal speed of a quadrotor using data from ongoing trajectory</a:t>
            </a:r>
            <a:endParaRPr sz="1300">
              <a:solidFill>
                <a:schemeClr val="dk1"/>
              </a:solidFill>
              <a:latin typeface="Helvetica Neue"/>
              <a:ea typeface="Helvetica Neue"/>
              <a:cs typeface="Helvetica Neue"/>
              <a:sym typeface="Helvetica Neue"/>
            </a:endParaRPr>
          </a:p>
        </p:txBody>
      </p:sp>
      <p:pic>
        <p:nvPicPr>
          <p:cNvPr id="506" name="Google Shape;506;p27"/>
          <p:cNvPicPr preferRelativeResize="0"/>
          <p:nvPr/>
        </p:nvPicPr>
        <p:blipFill>
          <a:blip r:embed="rId3">
            <a:alphaModFix/>
          </a:blip>
          <a:stretch>
            <a:fillRect/>
          </a:stretch>
        </p:blipFill>
        <p:spPr>
          <a:xfrm>
            <a:off x="3391450" y="1260500"/>
            <a:ext cx="1129975" cy="686225"/>
          </a:xfrm>
          <a:prstGeom prst="rect">
            <a:avLst/>
          </a:prstGeom>
          <a:noFill/>
          <a:ln>
            <a:noFill/>
          </a:ln>
        </p:spPr>
      </p:pic>
      <p:sp>
        <p:nvSpPr>
          <p:cNvPr id="507" name="Google Shape;507;p27"/>
          <p:cNvSpPr txBox="1"/>
          <p:nvPr/>
        </p:nvSpPr>
        <p:spPr>
          <a:xfrm>
            <a:off x="758625" y="987650"/>
            <a:ext cx="3209100" cy="523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Helvetica Neue"/>
              <a:buChar char="➢"/>
            </a:pPr>
            <a:r>
              <a:rPr lang="fr" sz="1100">
                <a:solidFill>
                  <a:schemeClr val="dk1"/>
                </a:solidFill>
                <a:latin typeface="Helvetica Neue"/>
                <a:ea typeface="Helvetica Neue"/>
                <a:cs typeface="Helvetica Neue"/>
                <a:sym typeface="Helvetica Neue"/>
              </a:rPr>
              <a:t>6-state control-affine nonlinear dynamics with two bounded control inputs </a:t>
            </a:r>
            <a:endParaRPr sz="1200">
              <a:latin typeface="Helvetica Neue"/>
              <a:ea typeface="Helvetica Neue"/>
              <a:cs typeface="Helvetica Neue"/>
              <a:sym typeface="Helvetica Neue"/>
            </a:endParaRPr>
          </a:p>
        </p:txBody>
      </p:sp>
      <p:sp>
        <p:nvSpPr>
          <p:cNvPr id="508" name="Google Shape;508;p27"/>
          <p:cNvSpPr txBox="1"/>
          <p:nvPr/>
        </p:nvSpPr>
        <p:spPr>
          <a:xfrm>
            <a:off x="4419600" y="987650"/>
            <a:ext cx="4648200" cy="822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Helvetica Neue"/>
              <a:buChar char="➢"/>
            </a:pPr>
            <a:r>
              <a:rPr b="1" lang="fr" sz="1100">
                <a:solidFill>
                  <a:srgbClr val="000000"/>
                </a:solidFill>
                <a:latin typeface="Helvetica Neue"/>
                <a:ea typeface="Helvetica Neue"/>
                <a:cs typeface="Helvetica Neue"/>
                <a:sym typeface="Helvetica Neue"/>
              </a:rPr>
              <a:t>Side information</a:t>
            </a:r>
            <a:endParaRPr b="1" sz="1100">
              <a:latin typeface="Helvetica Neue"/>
              <a:ea typeface="Helvetica Neue"/>
              <a:cs typeface="Helvetica Neue"/>
              <a:sym typeface="Helvetica Neue"/>
            </a:endParaRPr>
          </a:p>
          <a:p>
            <a:pPr indent="-273050" lvl="1" marL="914400" rtl="0" algn="l">
              <a:spcBef>
                <a:spcPts val="0"/>
              </a:spcBef>
              <a:spcAft>
                <a:spcPts val="0"/>
              </a:spcAft>
              <a:buClr>
                <a:srgbClr val="000000"/>
              </a:buClr>
              <a:buSzPts val="700"/>
              <a:buFont typeface="Helvetica Neue"/>
              <a:buChar char="❏"/>
            </a:pPr>
            <a:r>
              <a:rPr lang="fr" sz="1100">
                <a:solidFill>
                  <a:srgbClr val="000000"/>
                </a:solidFill>
                <a:latin typeface="Helvetica Neue"/>
                <a:ea typeface="Helvetica Neue"/>
                <a:cs typeface="Helvetica Neue"/>
                <a:sym typeface="Helvetica Neue"/>
              </a:rPr>
              <a:t>Knowledge of parts of the dynamics, i.e., speed is a time-derivative of position</a:t>
            </a:r>
            <a:endParaRPr sz="1100">
              <a:latin typeface="Helvetica Neue"/>
              <a:ea typeface="Helvetica Neue"/>
              <a:cs typeface="Helvetica Neue"/>
              <a:sym typeface="Helvetica Neue"/>
            </a:endParaRPr>
          </a:p>
          <a:p>
            <a:pPr indent="-273050" lvl="1" marL="914400" rtl="0" algn="l">
              <a:spcBef>
                <a:spcPts val="0"/>
              </a:spcBef>
              <a:spcAft>
                <a:spcPts val="0"/>
              </a:spcAft>
              <a:buClr>
                <a:srgbClr val="000000"/>
              </a:buClr>
              <a:buSzPts val="700"/>
              <a:buFont typeface="Helvetica Neue"/>
              <a:buChar char="❏"/>
            </a:pPr>
            <a:r>
              <a:rPr lang="fr" sz="1100">
                <a:solidFill>
                  <a:srgbClr val="000000"/>
                </a:solidFill>
                <a:latin typeface="Helvetica Neue"/>
                <a:ea typeface="Helvetica Neue"/>
                <a:cs typeface="Helvetica Neue"/>
                <a:sym typeface="Helvetica Neue"/>
              </a:rPr>
              <a:t>Upper bound on the Lipschitz constants</a:t>
            </a:r>
            <a:endParaRPr sz="1100">
              <a:solidFill>
                <a:srgbClr val="000000"/>
              </a:solidFill>
              <a:latin typeface="Helvetica Neue"/>
              <a:ea typeface="Helvetica Neue"/>
              <a:cs typeface="Helvetica Neue"/>
              <a:sym typeface="Helvetica Neue"/>
            </a:endParaRPr>
          </a:p>
        </p:txBody>
      </p:sp>
      <p:pic>
        <p:nvPicPr>
          <p:cNvPr id="509" name="Google Shape;509;p27"/>
          <p:cNvPicPr preferRelativeResize="0"/>
          <p:nvPr/>
        </p:nvPicPr>
        <p:blipFill>
          <a:blip r:embed="rId4">
            <a:alphaModFix/>
          </a:blip>
          <a:stretch>
            <a:fillRect/>
          </a:stretch>
        </p:blipFill>
        <p:spPr>
          <a:xfrm>
            <a:off x="4846352" y="2190950"/>
            <a:ext cx="2278760" cy="1895499"/>
          </a:xfrm>
          <a:prstGeom prst="rect">
            <a:avLst/>
          </a:prstGeom>
          <a:noFill/>
          <a:ln>
            <a:noFill/>
          </a:ln>
        </p:spPr>
      </p:pic>
      <p:pic>
        <p:nvPicPr>
          <p:cNvPr id="510" name="Google Shape;510;p27"/>
          <p:cNvPicPr preferRelativeResize="0"/>
          <p:nvPr/>
        </p:nvPicPr>
        <p:blipFill>
          <a:blip r:embed="rId5">
            <a:alphaModFix/>
          </a:blip>
          <a:stretch>
            <a:fillRect/>
          </a:stretch>
        </p:blipFill>
        <p:spPr>
          <a:xfrm>
            <a:off x="2141725" y="2190950"/>
            <a:ext cx="2277876" cy="1895499"/>
          </a:xfrm>
          <a:prstGeom prst="rect">
            <a:avLst/>
          </a:prstGeom>
          <a:noFill/>
          <a:ln>
            <a:noFill/>
          </a:ln>
        </p:spPr>
      </p:pic>
      <p:sp>
        <p:nvSpPr>
          <p:cNvPr id="511" name="Google Shape;511;p27"/>
          <p:cNvSpPr txBox="1"/>
          <p:nvPr/>
        </p:nvSpPr>
        <p:spPr>
          <a:xfrm>
            <a:off x="2022200" y="4197050"/>
            <a:ext cx="5420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300">
                <a:solidFill>
                  <a:schemeClr val="dk1"/>
                </a:solidFill>
                <a:latin typeface="Helvetica Neue"/>
                <a:ea typeface="Helvetica Neue"/>
                <a:cs typeface="Helvetica Neue"/>
                <a:sym typeface="Helvetica Neue"/>
              </a:rPr>
              <a:t>SINDYc and CGP-LCB fail to reach the setpoints while DaTaControl succeeds in both cases</a:t>
            </a:r>
            <a:endParaRPr b="1" sz="1300">
              <a:solidFill>
                <a:schemeClr val="dk1"/>
              </a:solidFill>
              <a:latin typeface="Helvetica Neue"/>
              <a:ea typeface="Helvetica Neue"/>
              <a:cs typeface="Helvetica Neue"/>
              <a:sym typeface="Helvetica Neue"/>
            </a:endParaRPr>
          </a:p>
        </p:txBody>
      </p:sp>
      <p:sp>
        <p:nvSpPr>
          <p:cNvPr id="512" name="Google Shape;512;p27"/>
          <p:cNvSpPr/>
          <p:nvPr/>
        </p:nvSpPr>
        <p:spPr>
          <a:xfrm>
            <a:off x="6736625" y="2867625"/>
            <a:ext cx="546200" cy="212400"/>
          </a:xfrm>
          <a:custGeom>
            <a:rect b="b" l="l" r="r" t="t"/>
            <a:pathLst>
              <a:path extrusionOk="0" h="8496" w="21848">
                <a:moveTo>
                  <a:pt x="0" y="8496"/>
                </a:moveTo>
                <a:cubicBezTo>
                  <a:pt x="0" y="682"/>
                  <a:pt x="14267" y="1892"/>
                  <a:pt x="21848" y="0"/>
                </a:cubicBezTo>
              </a:path>
            </a:pathLst>
          </a:custGeom>
          <a:noFill/>
          <a:ln cap="flat" cmpd="sng" w="19050">
            <a:solidFill>
              <a:srgbClr val="00BEFF"/>
            </a:solidFill>
            <a:prstDash val="solid"/>
            <a:round/>
            <a:headEnd len="med" w="med" type="stealth"/>
            <a:tailEnd len="med" w="med" type="none"/>
          </a:ln>
        </p:spPr>
      </p:sp>
      <p:sp>
        <p:nvSpPr>
          <p:cNvPr id="513" name="Google Shape;513;p27"/>
          <p:cNvSpPr/>
          <p:nvPr/>
        </p:nvSpPr>
        <p:spPr>
          <a:xfrm>
            <a:off x="5446950" y="2308529"/>
            <a:ext cx="508275" cy="141850"/>
          </a:xfrm>
          <a:custGeom>
            <a:rect b="b" l="l" r="r" t="t"/>
            <a:pathLst>
              <a:path extrusionOk="0" h="5674" w="20331">
                <a:moveTo>
                  <a:pt x="0" y="5674"/>
                </a:moveTo>
                <a:cubicBezTo>
                  <a:pt x="1820" y="3852"/>
                  <a:pt x="2922" y="635"/>
                  <a:pt x="5462" y="212"/>
                </a:cubicBezTo>
                <a:cubicBezTo>
                  <a:pt x="10376" y="-606"/>
                  <a:pt x="15349" y="1729"/>
                  <a:pt x="20331" y="1729"/>
                </a:cubicBezTo>
              </a:path>
            </a:pathLst>
          </a:custGeom>
          <a:noFill/>
          <a:ln cap="flat" cmpd="sng" w="19050">
            <a:solidFill>
              <a:srgbClr val="38761D"/>
            </a:solidFill>
            <a:prstDash val="solid"/>
            <a:round/>
            <a:headEnd len="med" w="med" type="stealth"/>
            <a:tailEnd len="med" w="med" type="none"/>
          </a:ln>
        </p:spPr>
      </p:sp>
      <p:sp>
        <p:nvSpPr>
          <p:cNvPr id="514" name="Google Shape;514;p27"/>
          <p:cNvSpPr/>
          <p:nvPr/>
        </p:nvSpPr>
        <p:spPr>
          <a:xfrm>
            <a:off x="2913100" y="2926965"/>
            <a:ext cx="576575" cy="93700"/>
          </a:xfrm>
          <a:custGeom>
            <a:rect b="b" l="l" r="r" t="t"/>
            <a:pathLst>
              <a:path extrusionOk="0" h="3748" w="23063">
                <a:moveTo>
                  <a:pt x="0" y="410"/>
                </a:moveTo>
                <a:cubicBezTo>
                  <a:pt x="4107" y="996"/>
                  <a:pt x="8629" y="-921"/>
                  <a:pt x="12442" y="713"/>
                </a:cubicBezTo>
                <a:cubicBezTo>
                  <a:pt x="15826" y="2163"/>
                  <a:pt x="19381" y="3748"/>
                  <a:pt x="23063" y="3748"/>
                </a:cubicBezTo>
              </a:path>
            </a:pathLst>
          </a:custGeom>
          <a:noFill/>
          <a:ln cap="flat" cmpd="sng" w="19050">
            <a:solidFill>
              <a:srgbClr val="38761D"/>
            </a:solidFill>
            <a:prstDash val="solid"/>
            <a:round/>
            <a:headEnd len="med" w="med" type="stealth"/>
            <a:tailEnd len="med" w="med" type="none"/>
          </a:ln>
        </p:spPr>
      </p:sp>
      <p:sp>
        <p:nvSpPr>
          <p:cNvPr id="515" name="Google Shape;515;p27"/>
          <p:cNvSpPr/>
          <p:nvPr/>
        </p:nvSpPr>
        <p:spPr>
          <a:xfrm>
            <a:off x="5373488" y="3148300"/>
            <a:ext cx="521050" cy="504475"/>
          </a:xfrm>
          <a:custGeom>
            <a:rect b="b" l="l" r="r" t="t"/>
            <a:pathLst>
              <a:path extrusionOk="0" h="20179" w="20842">
                <a:moveTo>
                  <a:pt x="2938" y="0"/>
                </a:moveTo>
                <a:cubicBezTo>
                  <a:pt x="864" y="5187"/>
                  <a:pt x="-1453" y="11900"/>
                  <a:pt x="1421" y="16690"/>
                </a:cubicBezTo>
                <a:cubicBezTo>
                  <a:pt x="4751" y="22241"/>
                  <a:pt x="15455" y="20280"/>
                  <a:pt x="20842" y="16690"/>
                </a:cubicBezTo>
              </a:path>
            </a:pathLst>
          </a:custGeom>
          <a:noFill/>
          <a:ln cap="flat" cmpd="sng" w="19050">
            <a:solidFill>
              <a:srgbClr val="FF0000"/>
            </a:solidFill>
            <a:prstDash val="solid"/>
            <a:round/>
            <a:headEnd len="med" w="med" type="stealth"/>
            <a:tailEnd len="med" w="med" type="none"/>
          </a:ln>
        </p:spPr>
      </p:sp>
      <p:sp>
        <p:nvSpPr>
          <p:cNvPr id="516" name="Google Shape;516;p27"/>
          <p:cNvSpPr txBox="1"/>
          <p:nvPr/>
        </p:nvSpPr>
        <p:spPr>
          <a:xfrm>
            <a:off x="5835500" y="3446925"/>
            <a:ext cx="836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Helvetica Neue"/>
                <a:ea typeface="Helvetica Neue"/>
                <a:cs typeface="Helvetica Neue"/>
                <a:sym typeface="Helvetica Neue"/>
              </a:rPr>
              <a:t>Target state</a:t>
            </a:r>
            <a:endParaRPr sz="900">
              <a:solidFill>
                <a:srgbClr val="FF0000"/>
              </a:solidFill>
              <a:latin typeface="Helvetica Neue"/>
              <a:ea typeface="Helvetica Neue"/>
              <a:cs typeface="Helvetica Neue"/>
              <a:sym typeface="Helvetica Neue"/>
            </a:endParaRPr>
          </a:p>
        </p:txBody>
      </p:sp>
      <p:sp>
        <p:nvSpPr>
          <p:cNvPr id="517" name="Google Shape;517;p27"/>
          <p:cNvSpPr/>
          <p:nvPr/>
        </p:nvSpPr>
        <p:spPr>
          <a:xfrm>
            <a:off x="2245550" y="2275875"/>
            <a:ext cx="531025" cy="113800"/>
          </a:xfrm>
          <a:custGeom>
            <a:rect b="b" l="l" r="r" t="t"/>
            <a:pathLst>
              <a:path extrusionOk="0" h="4552" w="21241">
                <a:moveTo>
                  <a:pt x="21241" y="0"/>
                </a:moveTo>
                <a:cubicBezTo>
                  <a:pt x="16122" y="5122"/>
                  <a:pt x="6870" y="2264"/>
                  <a:pt x="0" y="4552"/>
                </a:cubicBezTo>
              </a:path>
            </a:pathLst>
          </a:custGeom>
          <a:noFill/>
          <a:ln cap="flat" cmpd="sng" w="19050">
            <a:solidFill>
              <a:srgbClr val="FF0000"/>
            </a:solidFill>
            <a:prstDash val="solid"/>
            <a:round/>
            <a:headEnd len="med" w="med" type="stealth"/>
            <a:tailEnd len="med" w="med" type="none"/>
          </a:ln>
        </p:spPr>
      </p:sp>
      <p:sp>
        <p:nvSpPr>
          <p:cNvPr id="518" name="Google Shape;518;p27"/>
          <p:cNvSpPr txBox="1"/>
          <p:nvPr/>
        </p:nvSpPr>
        <p:spPr>
          <a:xfrm>
            <a:off x="1492100" y="2227725"/>
            <a:ext cx="836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Helvetica Neue"/>
                <a:ea typeface="Helvetica Neue"/>
                <a:cs typeface="Helvetica Neue"/>
                <a:sym typeface="Helvetica Neue"/>
              </a:rPr>
              <a:t>Target state</a:t>
            </a:r>
            <a:endParaRPr sz="900">
              <a:solidFill>
                <a:srgbClr val="FF0000"/>
              </a:solidFill>
              <a:latin typeface="Helvetica Neue"/>
              <a:ea typeface="Helvetica Neue"/>
              <a:cs typeface="Helvetica Neue"/>
              <a:sym typeface="Helvetica Neue"/>
            </a:endParaRPr>
          </a:p>
        </p:txBody>
      </p:sp>
      <p:sp>
        <p:nvSpPr>
          <p:cNvPr id="519" name="Google Shape;519;p27"/>
          <p:cNvSpPr/>
          <p:nvPr/>
        </p:nvSpPr>
        <p:spPr>
          <a:xfrm>
            <a:off x="3216575" y="2440735"/>
            <a:ext cx="508300" cy="100675"/>
          </a:xfrm>
          <a:custGeom>
            <a:rect b="b" l="l" r="r" t="t"/>
            <a:pathLst>
              <a:path extrusionOk="0" h="4027" w="20332">
                <a:moveTo>
                  <a:pt x="0" y="4027"/>
                </a:moveTo>
                <a:cubicBezTo>
                  <a:pt x="4882" y="-855"/>
                  <a:pt x="13428" y="82"/>
                  <a:pt x="20332" y="82"/>
                </a:cubicBezTo>
              </a:path>
            </a:pathLst>
          </a:custGeom>
          <a:noFill/>
          <a:ln cap="flat" cmpd="sng" w="19050">
            <a:solidFill>
              <a:srgbClr val="FF00FF"/>
            </a:solidFill>
            <a:prstDash val="solid"/>
            <a:round/>
            <a:headEnd len="med" w="med" type="stealth"/>
            <a:tailEnd len="med" w="med" type="none"/>
          </a:ln>
        </p:spPr>
      </p:sp>
      <p:sp>
        <p:nvSpPr>
          <p:cNvPr id="520" name="Google Shape;520;p27"/>
          <p:cNvSpPr/>
          <p:nvPr/>
        </p:nvSpPr>
        <p:spPr>
          <a:xfrm>
            <a:off x="3459350" y="3444175"/>
            <a:ext cx="280700" cy="235175"/>
          </a:xfrm>
          <a:custGeom>
            <a:rect b="b" l="l" r="r" t="t"/>
            <a:pathLst>
              <a:path extrusionOk="0" h="9407" w="11228">
                <a:moveTo>
                  <a:pt x="0" y="9407"/>
                </a:moveTo>
                <a:cubicBezTo>
                  <a:pt x="2838" y="5434"/>
                  <a:pt x="6595" y="1541"/>
                  <a:pt x="11228" y="0"/>
                </a:cubicBezTo>
              </a:path>
            </a:pathLst>
          </a:custGeom>
          <a:noFill/>
          <a:ln cap="flat" cmpd="sng" w="19050">
            <a:solidFill>
              <a:srgbClr val="707F8F"/>
            </a:solidFill>
            <a:prstDash val="solid"/>
            <a:round/>
            <a:headEnd len="med" w="med" type="stealth"/>
            <a:tailEnd len="med" w="med" type="none"/>
          </a:ln>
        </p:spPr>
      </p:sp>
      <p:sp>
        <p:nvSpPr>
          <p:cNvPr id="521" name="Google Shape;521;p27"/>
          <p:cNvSpPr txBox="1"/>
          <p:nvPr/>
        </p:nvSpPr>
        <p:spPr>
          <a:xfrm>
            <a:off x="5941880" y="2222408"/>
            <a:ext cx="906600" cy="2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38761D"/>
                </a:solidFill>
                <a:latin typeface="Helvetica Neue"/>
                <a:ea typeface="Helvetica Neue"/>
                <a:cs typeface="Helvetica Neue"/>
                <a:sym typeface="Helvetica Neue"/>
              </a:rPr>
              <a:t>DaTaControl</a:t>
            </a:r>
            <a:endParaRPr sz="900">
              <a:solidFill>
                <a:srgbClr val="38761D"/>
              </a:solidFill>
              <a:latin typeface="Helvetica Neue"/>
              <a:ea typeface="Helvetica Neue"/>
              <a:cs typeface="Helvetica Neue"/>
              <a:sym typeface="Helvetica Neue"/>
            </a:endParaRPr>
          </a:p>
        </p:txBody>
      </p:sp>
      <p:sp>
        <p:nvSpPr>
          <p:cNvPr id="522" name="Google Shape;522;p27"/>
          <p:cNvSpPr txBox="1"/>
          <p:nvPr/>
        </p:nvSpPr>
        <p:spPr>
          <a:xfrm>
            <a:off x="7197750" y="2749465"/>
            <a:ext cx="1217700" cy="2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00BEFF"/>
                </a:solidFill>
                <a:latin typeface="Helvetica Neue"/>
                <a:ea typeface="Helvetica Neue"/>
                <a:cs typeface="Helvetica Neue"/>
                <a:sym typeface="Helvetica Neue"/>
              </a:rPr>
              <a:t>Optimal trajectory</a:t>
            </a:r>
            <a:endParaRPr sz="900">
              <a:solidFill>
                <a:srgbClr val="00BEFF"/>
              </a:solidFill>
              <a:latin typeface="Helvetica Neue"/>
              <a:ea typeface="Helvetica Neue"/>
              <a:cs typeface="Helvetica Neue"/>
              <a:sym typeface="Helvetica Neue"/>
            </a:endParaRPr>
          </a:p>
        </p:txBody>
      </p:sp>
      <p:sp>
        <p:nvSpPr>
          <p:cNvPr id="523" name="Google Shape;523;p27"/>
          <p:cNvSpPr txBox="1"/>
          <p:nvPr/>
        </p:nvSpPr>
        <p:spPr>
          <a:xfrm>
            <a:off x="3387750" y="2749465"/>
            <a:ext cx="1217700" cy="2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00BEFF"/>
                </a:solidFill>
                <a:latin typeface="Helvetica Neue"/>
                <a:ea typeface="Helvetica Neue"/>
                <a:cs typeface="Helvetica Neue"/>
                <a:sym typeface="Helvetica Neue"/>
              </a:rPr>
              <a:t>Optimal trajectory</a:t>
            </a:r>
            <a:endParaRPr sz="900">
              <a:solidFill>
                <a:srgbClr val="00BEFF"/>
              </a:solidFill>
              <a:latin typeface="Helvetica Neue"/>
              <a:ea typeface="Helvetica Neue"/>
              <a:cs typeface="Helvetica Neue"/>
              <a:sym typeface="Helvetica Neue"/>
            </a:endParaRPr>
          </a:p>
        </p:txBody>
      </p:sp>
      <p:sp>
        <p:nvSpPr>
          <p:cNvPr id="524" name="Google Shape;524;p27"/>
          <p:cNvSpPr txBox="1"/>
          <p:nvPr/>
        </p:nvSpPr>
        <p:spPr>
          <a:xfrm>
            <a:off x="3427280" y="2908208"/>
            <a:ext cx="906600" cy="2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38761D"/>
                </a:solidFill>
                <a:latin typeface="Helvetica Neue"/>
                <a:ea typeface="Helvetica Neue"/>
                <a:cs typeface="Helvetica Neue"/>
                <a:sym typeface="Helvetica Neue"/>
              </a:rPr>
              <a:t>DaTaControl</a:t>
            </a:r>
            <a:endParaRPr sz="900">
              <a:solidFill>
                <a:srgbClr val="38761D"/>
              </a:solidFill>
              <a:latin typeface="Helvetica Neue"/>
              <a:ea typeface="Helvetica Neue"/>
              <a:cs typeface="Helvetica Neue"/>
              <a:sym typeface="Helvetica Neue"/>
            </a:endParaRPr>
          </a:p>
        </p:txBody>
      </p:sp>
      <p:sp>
        <p:nvSpPr>
          <p:cNvPr id="525" name="Google Shape;525;p27"/>
          <p:cNvSpPr txBox="1"/>
          <p:nvPr/>
        </p:nvSpPr>
        <p:spPr>
          <a:xfrm>
            <a:off x="3630208" y="2287707"/>
            <a:ext cx="594600" cy="252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fr" sz="900">
                <a:solidFill>
                  <a:srgbClr val="FF00FF"/>
                </a:solidFill>
                <a:latin typeface="Helvetica Neue"/>
                <a:ea typeface="Helvetica Neue"/>
                <a:cs typeface="Helvetica Neue"/>
                <a:sym typeface="Helvetica Neue"/>
              </a:rPr>
              <a:t>SINDYc</a:t>
            </a:r>
            <a:endParaRPr sz="900">
              <a:solidFill>
                <a:srgbClr val="FF00FF"/>
              </a:solidFill>
              <a:latin typeface="Helvetica Neue"/>
              <a:ea typeface="Helvetica Neue"/>
              <a:cs typeface="Helvetica Neue"/>
              <a:sym typeface="Helvetica Neue"/>
            </a:endParaRPr>
          </a:p>
        </p:txBody>
      </p:sp>
      <p:sp>
        <p:nvSpPr>
          <p:cNvPr id="526" name="Google Shape;526;p27"/>
          <p:cNvSpPr txBox="1"/>
          <p:nvPr/>
        </p:nvSpPr>
        <p:spPr>
          <a:xfrm>
            <a:off x="3650202" y="3243090"/>
            <a:ext cx="72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707F8F"/>
                </a:solidFill>
                <a:latin typeface="Helvetica Neue"/>
                <a:ea typeface="Helvetica Neue"/>
                <a:cs typeface="Helvetica Neue"/>
                <a:sym typeface="Helvetica Neue"/>
              </a:rPr>
              <a:t>CGP-LCB</a:t>
            </a:r>
            <a:endParaRPr sz="900">
              <a:solidFill>
                <a:srgbClr val="707F8F"/>
              </a:solidFill>
              <a:latin typeface="Helvetica Neue"/>
              <a:ea typeface="Helvetica Neue"/>
              <a:cs typeface="Helvetica Neue"/>
              <a:sym typeface="Helvetica Neue"/>
            </a:endParaRPr>
          </a:p>
        </p:txBody>
      </p:sp>
      <p:sp>
        <p:nvSpPr>
          <p:cNvPr id="527" name="Google Shape;527;p27"/>
          <p:cNvSpPr/>
          <p:nvPr/>
        </p:nvSpPr>
        <p:spPr>
          <a:xfrm>
            <a:off x="3026925" y="2677950"/>
            <a:ext cx="409650" cy="182075"/>
          </a:xfrm>
          <a:custGeom>
            <a:rect b="b" l="l" r="r" t="t"/>
            <a:pathLst>
              <a:path extrusionOk="0" h="7283" w="16386">
                <a:moveTo>
                  <a:pt x="0" y="0"/>
                </a:moveTo>
                <a:cubicBezTo>
                  <a:pt x="5917" y="847"/>
                  <a:pt x="10409" y="7283"/>
                  <a:pt x="16386" y="7283"/>
                </a:cubicBezTo>
              </a:path>
            </a:pathLst>
          </a:custGeom>
          <a:noFill/>
          <a:ln cap="flat" cmpd="sng" w="19050">
            <a:solidFill>
              <a:srgbClr val="00BEFF"/>
            </a:solidFill>
            <a:prstDash val="solid"/>
            <a:round/>
            <a:headEnd len="med" w="med" type="stealth"/>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28"/>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Conclusions</a:t>
            </a:r>
            <a:endParaRPr b="1" sz="1600">
              <a:solidFill>
                <a:schemeClr val="dk1"/>
              </a:solidFill>
              <a:latin typeface="Helvetica Neue"/>
              <a:ea typeface="Helvetica Neue"/>
              <a:cs typeface="Helvetica Neue"/>
              <a:sym typeface="Helvetica Neue"/>
            </a:endParaRPr>
          </a:p>
        </p:txBody>
      </p:sp>
      <p:sp>
        <p:nvSpPr>
          <p:cNvPr id="533" name="Google Shape;533;p28"/>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534" name="Google Shape;534;p28"/>
          <p:cNvPicPr preferRelativeResize="0"/>
          <p:nvPr/>
        </p:nvPicPr>
        <p:blipFill>
          <a:blip r:embed="rId3">
            <a:alphaModFix/>
          </a:blip>
          <a:stretch>
            <a:fillRect/>
          </a:stretch>
        </p:blipFill>
        <p:spPr>
          <a:xfrm>
            <a:off x="2318900" y="1472638"/>
            <a:ext cx="3960000" cy="2016001"/>
          </a:xfrm>
          <a:prstGeom prst="rect">
            <a:avLst/>
          </a:prstGeom>
          <a:noFill/>
          <a:ln>
            <a:noFill/>
          </a:ln>
        </p:spPr>
      </p:pic>
      <p:pic>
        <p:nvPicPr>
          <p:cNvPr id="535" name="Google Shape;535;p28"/>
          <p:cNvPicPr preferRelativeResize="0"/>
          <p:nvPr/>
        </p:nvPicPr>
        <p:blipFill>
          <a:blip r:embed="rId4">
            <a:alphaModFix/>
          </a:blip>
          <a:stretch>
            <a:fillRect/>
          </a:stretch>
        </p:blipFill>
        <p:spPr>
          <a:xfrm>
            <a:off x="2317800" y="1472400"/>
            <a:ext cx="3960000" cy="2016001"/>
          </a:xfrm>
          <a:prstGeom prst="rect">
            <a:avLst/>
          </a:prstGeom>
          <a:noFill/>
          <a:ln>
            <a:noFill/>
          </a:ln>
        </p:spPr>
      </p:pic>
      <p:sp>
        <p:nvSpPr>
          <p:cNvPr id="536" name="Google Shape;536;p28"/>
          <p:cNvSpPr/>
          <p:nvPr/>
        </p:nvSpPr>
        <p:spPr>
          <a:xfrm>
            <a:off x="3690650" y="3187750"/>
            <a:ext cx="470350" cy="188800"/>
          </a:xfrm>
          <a:custGeom>
            <a:rect b="b" l="l" r="r" t="t"/>
            <a:pathLst>
              <a:path extrusionOk="0" h="7552" w="18814">
                <a:moveTo>
                  <a:pt x="0" y="0"/>
                </a:moveTo>
                <a:cubicBezTo>
                  <a:pt x="0" y="2535"/>
                  <a:pt x="1564" y="5222"/>
                  <a:pt x="3641" y="6676"/>
                </a:cubicBezTo>
                <a:cubicBezTo>
                  <a:pt x="7851" y="9623"/>
                  <a:pt x="13675" y="3945"/>
                  <a:pt x="18814" y="3945"/>
                </a:cubicBezTo>
              </a:path>
            </a:pathLst>
          </a:custGeom>
          <a:noFill/>
          <a:ln cap="flat" cmpd="sng" w="19050">
            <a:solidFill>
              <a:srgbClr val="000000"/>
            </a:solidFill>
            <a:prstDash val="solid"/>
            <a:round/>
            <a:headEnd len="med" w="med" type="stealth"/>
            <a:tailEnd len="med" w="med" type="none"/>
          </a:ln>
        </p:spPr>
      </p:sp>
      <p:sp>
        <p:nvSpPr>
          <p:cNvPr id="537" name="Google Shape;537;p28"/>
          <p:cNvSpPr txBox="1"/>
          <p:nvPr/>
        </p:nvSpPr>
        <p:spPr>
          <a:xfrm>
            <a:off x="4095800" y="3109700"/>
            <a:ext cx="1129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latin typeface="Helvetica Neue"/>
                <a:ea typeface="Helvetica Neue"/>
                <a:cs typeface="Helvetica Neue"/>
                <a:sym typeface="Helvetica Neue"/>
              </a:rPr>
              <a:t>Ongoing trajectory</a:t>
            </a:r>
            <a:endParaRPr sz="800">
              <a:latin typeface="Helvetica Neue"/>
              <a:ea typeface="Helvetica Neue"/>
              <a:cs typeface="Helvetica Neue"/>
              <a:sym typeface="Helvetica Neue"/>
            </a:endParaRPr>
          </a:p>
        </p:txBody>
      </p:sp>
      <p:sp>
        <p:nvSpPr>
          <p:cNvPr id="538" name="Google Shape;538;p28"/>
          <p:cNvSpPr/>
          <p:nvPr/>
        </p:nvSpPr>
        <p:spPr>
          <a:xfrm>
            <a:off x="4615150" y="1678075"/>
            <a:ext cx="295875" cy="235175"/>
          </a:xfrm>
          <a:custGeom>
            <a:rect b="b" l="l" r="r" t="t"/>
            <a:pathLst>
              <a:path extrusionOk="0" h="9407" w="11835">
                <a:moveTo>
                  <a:pt x="0" y="9407"/>
                </a:moveTo>
                <a:cubicBezTo>
                  <a:pt x="614" y="6345"/>
                  <a:pt x="823" y="911"/>
                  <a:pt x="3945" y="911"/>
                </a:cubicBezTo>
                <a:cubicBezTo>
                  <a:pt x="6592" y="911"/>
                  <a:pt x="9963" y="1872"/>
                  <a:pt x="11835" y="0"/>
                </a:cubicBezTo>
              </a:path>
            </a:pathLst>
          </a:custGeom>
          <a:noFill/>
          <a:ln cap="flat" cmpd="sng" w="19050">
            <a:solidFill>
              <a:srgbClr val="0000FF"/>
            </a:solidFill>
            <a:prstDash val="solid"/>
            <a:round/>
            <a:headEnd len="med" w="med" type="stealth"/>
            <a:tailEnd len="med" w="med" type="none"/>
          </a:ln>
        </p:spPr>
      </p:sp>
      <p:sp>
        <p:nvSpPr>
          <p:cNvPr id="539" name="Google Shape;539;p28"/>
          <p:cNvSpPr txBox="1"/>
          <p:nvPr/>
        </p:nvSpPr>
        <p:spPr>
          <a:xfrm>
            <a:off x="4857800" y="1509500"/>
            <a:ext cx="17328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Control with no side information</a:t>
            </a:r>
            <a:endParaRPr sz="800">
              <a:solidFill>
                <a:srgbClr val="0000FF"/>
              </a:solidFill>
              <a:latin typeface="Helvetica Neue"/>
              <a:ea typeface="Helvetica Neue"/>
              <a:cs typeface="Helvetica Neue"/>
              <a:sym typeface="Helvetica Neue"/>
            </a:endParaRPr>
          </a:p>
        </p:txBody>
      </p:sp>
      <p:sp>
        <p:nvSpPr>
          <p:cNvPr id="540" name="Google Shape;540;p28"/>
          <p:cNvSpPr txBox="1"/>
          <p:nvPr/>
        </p:nvSpPr>
        <p:spPr>
          <a:xfrm>
            <a:off x="5848400" y="1966700"/>
            <a:ext cx="423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latin typeface="Helvetica Neue"/>
                <a:ea typeface="Helvetica Neue"/>
                <a:cs typeface="Helvetica Neue"/>
                <a:sym typeface="Helvetica Neue"/>
              </a:rPr>
              <a:t>Goal</a:t>
            </a:r>
            <a:endParaRPr b="1" sz="800">
              <a:latin typeface="Helvetica Neue"/>
              <a:ea typeface="Helvetica Neue"/>
              <a:cs typeface="Helvetica Neue"/>
              <a:sym typeface="Helvetica Neue"/>
            </a:endParaRPr>
          </a:p>
        </p:txBody>
      </p:sp>
      <p:sp>
        <p:nvSpPr>
          <p:cNvPr id="541" name="Google Shape;541;p28"/>
          <p:cNvSpPr txBox="1"/>
          <p:nvPr/>
        </p:nvSpPr>
        <p:spPr>
          <a:xfrm>
            <a:off x="3943400" y="2652500"/>
            <a:ext cx="891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0000"/>
                </a:solidFill>
                <a:latin typeface="Helvetica Neue"/>
                <a:ea typeface="Helvetica Neue"/>
                <a:cs typeface="Helvetica Neue"/>
                <a:sym typeface="Helvetica Neue"/>
              </a:rPr>
              <a:t>Optimal control</a:t>
            </a:r>
            <a:endParaRPr sz="800">
              <a:solidFill>
                <a:srgbClr val="FF0000"/>
              </a:solidFill>
              <a:latin typeface="Helvetica Neue"/>
              <a:ea typeface="Helvetica Neue"/>
              <a:cs typeface="Helvetica Neue"/>
              <a:sym typeface="Helvetica Neue"/>
            </a:endParaRPr>
          </a:p>
        </p:txBody>
      </p:sp>
      <p:cxnSp>
        <p:nvCxnSpPr>
          <p:cNvPr id="542" name="Google Shape;542;p28"/>
          <p:cNvCxnSpPr/>
          <p:nvPr/>
        </p:nvCxnSpPr>
        <p:spPr>
          <a:xfrm>
            <a:off x="5093100" y="2429125"/>
            <a:ext cx="280800" cy="500700"/>
          </a:xfrm>
          <a:prstGeom prst="straightConnector1">
            <a:avLst/>
          </a:prstGeom>
          <a:noFill/>
          <a:ln cap="flat" cmpd="sng" w="19050">
            <a:solidFill>
              <a:schemeClr val="accent3"/>
            </a:solidFill>
            <a:prstDash val="solid"/>
            <a:round/>
            <a:headEnd len="med" w="med" type="stealth"/>
            <a:tailEnd len="med" w="med" type="none"/>
          </a:ln>
        </p:spPr>
      </p:cxnSp>
      <p:cxnSp>
        <p:nvCxnSpPr>
          <p:cNvPr id="543" name="Google Shape;543;p28"/>
          <p:cNvCxnSpPr/>
          <p:nvPr/>
        </p:nvCxnSpPr>
        <p:spPr>
          <a:xfrm>
            <a:off x="5115900" y="2246300"/>
            <a:ext cx="235200" cy="380100"/>
          </a:xfrm>
          <a:prstGeom prst="straightConnector1">
            <a:avLst/>
          </a:prstGeom>
          <a:noFill/>
          <a:ln cap="flat" cmpd="sng" w="19050">
            <a:solidFill>
              <a:schemeClr val="accent3"/>
            </a:solidFill>
            <a:prstDash val="solid"/>
            <a:round/>
            <a:headEnd len="med" w="med" type="stealth"/>
            <a:tailEnd len="med" w="med" type="none"/>
          </a:ln>
        </p:spPr>
      </p:cxnSp>
      <p:cxnSp>
        <p:nvCxnSpPr>
          <p:cNvPr id="544" name="Google Shape;544;p28"/>
          <p:cNvCxnSpPr/>
          <p:nvPr/>
        </p:nvCxnSpPr>
        <p:spPr>
          <a:xfrm rot="10800000">
            <a:off x="5351275" y="2618775"/>
            <a:ext cx="22500" cy="341400"/>
          </a:xfrm>
          <a:prstGeom prst="straightConnector1">
            <a:avLst/>
          </a:prstGeom>
          <a:noFill/>
          <a:ln cap="flat" cmpd="sng" w="9525">
            <a:solidFill>
              <a:schemeClr val="accent3"/>
            </a:solidFill>
            <a:prstDash val="solid"/>
            <a:round/>
            <a:headEnd len="med" w="med" type="triangle"/>
            <a:tailEnd len="med" w="med" type="triangle"/>
          </a:ln>
        </p:spPr>
      </p:cxnSp>
      <p:sp>
        <p:nvSpPr>
          <p:cNvPr id="545" name="Google Shape;545;p28"/>
          <p:cNvSpPr txBox="1"/>
          <p:nvPr/>
        </p:nvSpPr>
        <p:spPr>
          <a:xfrm>
            <a:off x="5391200" y="2652500"/>
            <a:ext cx="1142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accent3"/>
                </a:solidFill>
                <a:latin typeface="Helvetica Neue"/>
                <a:ea typeface="Helvetica Neue"/>
                <a:cs typeface="Helvetica Neue"/>
                <a:sym typeface="Helvetica Neue"/>
              </a:rPr>
              <a:t>suboptimality error</a:t>
            </a:r>
            <a:endParaRPr sz="800">
              <a:solidFill>
                <a:schemeClr val="accent3"/>
              </a:solidFill>
              <a:latin typeface="Helvetica Neue"/>
              <a:ea typeface="Helvetica Neue"/>
              <a:cs typeface="Helvetica Neue"/>
              <a:sym typeface="Helvetica Neue"/>
            </a:endParaRPr>
          </a:p>
        </p:txBody>
      </p:sp>
      <p:sp>
        <p:nvSpPr>
          <p:cNvPr id="546" name="Google Shape;546;p28"/>
          <p:cNvSpPr/>
          <p:nvPr/>
        </p:nvSpPr>
        <p:spPr>
          <a:xfrm>
            <a:off x="4728950" y="2391200"/>
            <a:ext cx="166903" cy="341396"/>
          </a:xfrm>
          <a:custGeom>
            <a:rect b="b" l="l" r="r" t="t"/>
            <a:pathLst>
              <a:path extrusionOk="0" h="17600" w="10317">
                <a:moveTo>
                  <a:pt x="10317" y="0"/>
                </a:moveTo>
                <a:cubicBezTo>
                  <a:pt x="10317" y="6800"/>
                  <a:pt x="6452" y="15452"/>
                  <a:pt x="0" y="17600"/>
                </a:cubicBezTo>
              </a:path>
            </a:pathLst>
          </a:custGeom>
          <a:noFill/>
          <a:ln cap="flat" cmpd="sng" w="19050">
            <a:solidFill>
              <a:srgbClr val="FF0000"/>
            </a:solidFill>
            <a:prstDash val="solid"/>
            <a:round/>
            <a:headEnd len="med" w="med" type="stealth"/>
            <a:tailEnd len="med" w="med" type="none"/>
          </a:ln>
        </p:spPr>
      </p:sp>
      <p:sp>
        <p:nvSpPr>
          <p:cNvPr id="547" name="Google Shape;547;p28"/>
          <p:cNvSpPr/>
          <p:nvPr/>
        </p:nvSpPr>
        <p:spPr>
          <a:xfrm>
            <a:off x="4895850" y="1902275"/>
            <a:ext cx="371725" cy="356550"/>
          </a:xfrm>
          <a:custGeom>
            <a:rect b="b" l="l" r="r" t="t"/>
            <a:pathLst>
              <a:path extrusionOk="0" h="14262" w="14869">
                <a:moveTo>
                  <a:pt x="0" y="14262"/>
                </a:moveTo>
                <a:cubicBezTo>
                  <a:pt x="1206" y="10645"/>
                  <a:pt x="1961" y="6693"/>
                  <a:pt x="4248" y="3642"/>
                </a:cubicBezTo>
                <a:cubicBezTo>
                  <a:pt x="6493" y="647"/>
                  <a:pt x="11319" y="1185"/>
                  <a:pt x="14869" y="0"/>
                </a:cubicBezTo>
              </a:path>
            </a:pathLst>
          </a:custGeom>
          <a:noFill/>
          <a:ln cap="flat" cmpd="sng" w="19050">
            <a:solidFill>
              <a:srgbClr val="F1C232"/>
            </a:solidFill>
            <a:prstDash val="solid"/>
            <a:round/>
            <a:headEnd len="med" w="med" type="stealth"/>
            <a:tailEnd len="med" w="med" type="none"/>
          </a:ln>
        </p:spPr>
      </p:sp>
      <p:sp>
        <p:nvSpPr>
          <p:cNvPr id="548" name="Google Shape;548;p28"/>
          <p:cNvSpPr txBox="1"/>
          <p:nvPr/>
        </p:nvSpPr>
        <p:spPr>
          <a:xfrm>
            <a:off x="5238800" y="1738100"/>
            <a:ext cx="1602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1C232"/>
                </a:solidFill>
                <a:latin typeface="Helvetica Neue"/>
                <a:ea typeface="Helvetica Neue"/>
                <a:cs typeface="Helvetica Neue"/>
                <a:sym typeface="Helvetica Neue"/>
              </a:rPr>
              <a:t>Control with side information</a:t>
            </a:r>
            <a:endParaRPr sz="800">
              <a:solidFill>
                <a:srgbClr val="F1C232"/>
              </a:solidFill>
              <a:latin typeface="Helvetica Neue"/>
              <a:ea typeface="Helvetica Neue"/>
              <a:cs typeface="Helvetica Neue"/>
              <a:sym typeface="Helvetica Neue"/>
            </a:endParaRPr>
          </a:p>
        </p:txBody>
      </p:sp>
      <p:sp>
        <p:nvSpPr>
          <p:cNvPr id="549" name="Google Shape;549;p28"/>
          <p:cNvSpPr/>
          <p:nvPr/>
        </p:nvSpPr>
        <p:spPr>
          <a:xfrm>
            <a:off x="3506700" y="1700805"/>
            <a:ext cx="373525" cy="42825"/>
          </a:xfrm>
          <a:custGeom>
            <a:rect b="b" l="l" r="r" t="t"/>
            <a:pathLst>
              <a:path extrusionOk="0" h="1713" w="14941">
                <a:moveTo>
                  <a:pt x="14941" y="518"/>
                </a:moveTo>
                <a:cubicBezTo>
                  <a:pt x="10201" y="-1062"/>
                  <a:pt x="4996" y="1713"/>
                  <a:pt x="0" y="1713"/>
                </a:cubicBezTo>
              </a:path>
            </a:pathLst>
          </a:custGeom>
          <a:noFill/>
          <a:ln cap="flat" cmpd="sng" w="19050">
            <a:solidFill>
              <a:srgbClr val="6AA84F"/>
            </a:solidFill>
            <a:prstDash val="solid"/>
            <a:round/>
            <a:headEnd len="med" w="med" type="stealth"/>
            <a:tailEnd len="med" w="med" type="none"/>
          </a:ln>
        </p:spPr>
      </p:sp>
      <p:sp>
        <p:nvSpPr>
          <p:cNvPr id="550" name="Google Shape;550;p28"/>
          <p:cNvSpPr/>
          <p:nvPr/>
        </p:nvSpPr>
        <p:spPr>
          <a:xfrm>
            <a:off x="3551525" y="1528753"/>
            <a:ext cx="537875" cy="207425"/>
          </a:xfrm>
          <a:custGeom>
            <a:rect b="b" l="l" r="r" t="t"/>
            <a:pathLst>
              <a:path extrusionOk="0" h="8297" w="21515">
                <a:moveTo>
                  <a:pt x="21515" y="5906"/>
                </a:moveTo>
                <a:cubicBezTo>
                  <a:pt x="17422" y="3175"/>
                  <a:pt x="12248" y="-1509"/>
                  <a:pt x="7769" y="527"/>
                </a:cubicBezTo>
                <a:cubicBezTo>
                  <a:pt x="4435" y="2043"/>
                  <a:pt x="3663" y="8297"/>
                  <a:pt x="0" y="8297"/>
                </a:cubicBezTo>
              </a:path>
            </a:pathLst>
          </a:custGeom>
          <a:noFill/>
          <a:ln cap="flat" cmpd="sng" w="19050">
            <a:solidFill>
              <a:srgbClr val="6AA84F"/>
            </a:solidFill>
            <a:prstDash val="solid"/>
            <a:round/>
            <a:headEnd len="med" w="med" type="stealth"/>
            <a:tailEnd len="med" w="med" type="none"/>
          </a:ln>
        </p:spPr>
      </p:sp>
      <p:sp>
        <p:nvSpPr>
          <p:cNvPr id="551" name="Google Shape;551;p28"/>
          <p:cNvSpPr txBox="1"/>
          <p:nvPr/>
        </p:nvSpPr>
        <p:spPr>
          <a:xfrm>
            <a:off x="2473125" y="1585700"/>
            <a:ext cx="1142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AA84F"/>
                </a:solidFill>
                <a:latin typeface="Helvetica Neue"/>
                <a:ea typeface="Helvetica Neue"/>
                <a:cs typeface="Helvetica Neue"/>
                <a:sym typeface="Helvetica Neue"/>
              </a:rPr>
              <a:t>Over-approximations for various controls</a:t>
            </a:r>
            <a:endParaRPr sz="800">
              <a:solidFill>
                <a:srgbClr val="6AA84F"/>
              </a:solidFill>
              <a:latin typeface="Helvetica Neue"/>
              <a:ea typeface="Helvetica Neue"/>
              <a:cs typeface="Helvetica Neue"/>
              <a:sym typeface="Helvetica Neue"/>
            </a:endParaRPr>
          </a:p>
        </p:txBody>
      </p:sp>
      <p:sp>
        <p:nvSpPr>
          <p:cNvPr id="552" name="Google Shape;552;p28"/>
          <p:cNvSpPr txBox="1"/>
          <p:nvPr/>
        </p:nvSpPr>
        <p:spPr>
          <a:xfrm>
            <a:off x="1349525" y="989675"/>
            <a:ext cx="6894900" cy="42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On-the-fly, near-optimal, data-driven control with side information via reachable sets</a:t>
            </a:r>
            <a:endParaRPr b="1" sz="1300">
              <a:solidFill>
                <a:srgbClr val="1F497D"/>
              </a:solidFill>
              <a:latin typeface="Helvetica Neue"/>
              <a:ea typeface="Helvetica Neue"/>
              <a:cs typeface="Helvetica Neue"/>
              <a:sym typeface="Helvetica Neue"/>
            </a:endParaRPr>
          </a:p>
        </p:txBody>
      </p:sp>
      <p:sp>
        <p:nvSpPr>
          <p:cNvPr id="553" name="Google Shape;553;p28"/>
          <p:cNvSpPr txBox="1"/>
          <p:nvPr/>
        </p:nvSpPr>
        <p:spPr>
          <a:xfrm>
            <a:off x="1349525" y="3580475"/>
            <a:ext cx="6655800" cy="42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Recent work: Data-driven control in a high-fidelity F-16 aircraft simulator</a:t>
            </a:r>
            <a:endParaRPr b="1" sz="1300">
              <a:solidFill>
                <a:srgbClr val="1F497D"/>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9"/>
          <p:cNvSpPr txBox="1"/>
          <p:nvPr>
            <p:ph idx="12" type="sldNum"/>
          </p:nvPr>
        </p:nvSpPr>
        <p:spPr>
          <a:xfrm>
            <a:off x="6316037" y="3527713"/>
            <a:ext cx="411600" cy="2952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fr"/>
              <a:t>‹#›</a:t>
            </a:fld>
            <a:endParaRPr/>
          </a:p>
        </p:txBody>
      </p:sp>
      <p:pic>
        <p:nvPicPr>
          <p:cNvPr id="560" name="Google Shape;560;p29" title="Cut_F16_Simu.mp4">
            <a:hlinkClick r:id="rId3"/>
          </p:cNvPr>
          <p:cNvPicPr preferRelativeResize="0"/>
          <p:nvPr/>
        </p:nvPicPr>
        <p:blipFill>
          <a:blip r:embed="rId4">
            <a:alphaModFix/>
          </a:blip>
          <a:stretch>
            <a:fillRect/>
          </a:stretch>
        </p:blipFill>
        <p:spPr>
          <a:xfrm>
            <a:off x="0" y="-75"/>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0"/>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566" name="Google Shape;566;p30"/>
          <p:cNvSpPr txBox="1"/>
          <p:nvPr/>
        </p:nvSpPr>
        <p:spPr>
          <a:xfrm>
            <a:off x="77175" y="381000"/>
            <a:ext cx="6003900" cy="7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0000"/>
                </a:solidFill>
                <a:latin typeface="Helvetica Neue"/>
                <a:ea typeface="Helvetica Neue"/>
                <a:cs typeface="Helvetica Neue"/>
                <a:sym typeface="Helvetica Neue"/>
              </a:rPr>
              <a:t>Thank </a:t>
            </a:r>
            <a:r>
              <a:rPr b="1" lang="fr" sz="3000">
                <a:latin typeface="Helvetica Neue"/>
                <a:ea typeface="Helvetica Neue"/>
                <a:cs typeface="Helvetica Neue"/>
                <a:sym typeface="Helvetica Neue"/>
              </a:rPr>
              <a:t>y</a:t>
            </a:r>
            <a:r>
              <a:rPr b="1" lang="fr" sz="3000">
                <a:solidFill>
                  <a:srgbClr val="000000"/>
                </a:solidFill>
                <a:latin typeface="Helvetica Neue"/>
                <a:ea typeface="Helvetica Neue"/>
                <a:cs typeface="Helvetica Neue"/>
                <a:sym typeface="Helvetica Neue"/>
              </a:rPr>
              <a:t>ou for listening</a:t>
            </a:r>
            <a:endParaRPr b="1" sz="3000">
              <a:solidFill>
                <a:srgbClr val="000000"/>
              </a:solidFill>
              <a:latin typeface="Helvetica Neue"/>
              <a:ea typeface="Helvetica Neue"/>
              <a:cs typeface="Helvetica Neue"/>
              <a:sym typeface="Helvetica Neue"/>
            </a:endParaRPr>
          </a:p>
        </p:txBody>
      </p:sp>
      <p:sp>
        <p:nvSpPr>
          <p:cNvPr id="567" name="Google Shape;567;p30"/>
          <p:cNvSpPr txBox="1"/>
          <p:nvPr/>
        </p:nvSpPr>
        <p:spPr>
          <a:xfrm>
            <a:off x="237050" y="1261025"/>
            <a:ext cx="85968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2000">
                <a:latin typeface="Helvetica Neue"/>
                <a:ea typeface="Helvetica Neue"/>
                <a:cs typeface="Helvetica Neue"/>
                <a:sym typeface="Helvetica Neue"/>
              </a:rPr>
              <a:t>E-mail: </a:t>
            </a:r>
            <a:r>
              <a:rPr lang="fr" sz="2000">
                <a:latin typeface="Helvetica Neue"/>
                <a:ea typeface="Helvetica Neue"/>
                <a:cs typeface="Helvetica Neue"/>
                <a:sym typeface="Helvetica Neue"/>
              </a:rPr>
              <a:t>fdjeumou@utexas.edu</a:t>
            </a:r>
            <a:endParaRPr sz="2000">
              <a:solidFill>
                <a:srgbClr val="000000"/>
              </a:solidFill>
              <a:latin typeface="Helvetica Neue"/>
              <a:ea typeface="Helvetica Neue"/>
              <a:cs typeface="Helvetica Neue"/>
              <a:sym typeface="Helvetica Neue"/>
            </a:endParaRPr>
          </a:p>
        </p:txBody>
      </p:sp>
      <p:pic>
        <p:nvPicPr>
          <p:cNvPr id="568" name="Google Shape;568;p30"/>
          <p:cNvPicPr preferRelativeResize="0"/>
          <p:nvPr/>
        </p:nvPicPr>
        <p:blipFill rotWithShape="1">
          <a:blip r:embed="rId3">
            <a:alphaModFix/>
          </a:blip>
          <a:srcRect b="25215" l="13179" r="12405" t="25215"/>
          <a:stretch/>
        </p:blipFill>
        <p:spPr>
          <a:xfrm>
            <a:off x="571500" y="3996928"/>
            <a:ext cx="2005446" cy="650600"/>
          </a:xfrm>
          <a:prstGeom prst="rect">
            <a:avLst/>
          </a:prstGeom>
          <a:noFill/>
          <a:ln>
            <a:noFill/>
          </a:ln>
        </p:spPr>
      </p:pic>
      <p:pic>
        <p:nvPicPr>
          <p:cNvPr id="569" name="Google Shape;569;p30"/>
          <p:cNvPicPr preferRelativeResize="0"/>
          <p:nvPr/>
        </p:nvPicPr>
        <p:blipFill rotWithShape="1">
          <a:blip r:embed="rId4">
            <a:alphaModFix/>
          </a:blip>
          <a:srcRect b="0" l="0" r="0" t="0"/>
          <a:stretch/>
        </p:blipFill>
        <p:spPr>
          <a:xfrm>
            <a:off x="5806800" y="4004400"/>
            <a:ext cx="3129301" cy="65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160650" y="15550"/>
            <a:ext cx="87693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latin typeface="Helvetica Neue"/>
                <a:ea typeface="Helvetica Neue"/>
                <a:cs typeface="Helvetica Neue"/>
                <a:sym typeface="Helvetica Neue"/>
              </a:rPr>
              <a:t>Learning On The Fly from </a:t>
            </a:r>
            <a:r>
              <a:rPr b="1" lang="fr" sz="1600">
                <a:latin typeface="Helvetica Neue"/>
                <a:ea typeface="Helvetica Neue"/>
                <a:cs typeface="Helvetica Neue"/>
                <a:sym typeface="Helvetica Neue"/>
              </a:rPr>
              <a:t>Severely</a:t>
            </a:r>
            <a:r>
              <a:rPr b="1" lang="fr" sz="1600">
                <a:latin typeface="Helvetica Neue"/>
                <a:ea typeface="Helvetica Neue"/>
                <a:cs typeface="Helvetica Neue"/>
                <a:sym typeface="Helvetica Neue"/>
              </a:rPr>
              <a:t> Limited Data</a:t>
            </a:r>
            <a:endParaRPr b="1" sz="1600">
              <a:latin typeface="Helvetica Neue"/>
              <a:ea typeface="Helvetica Neue"/>
              <a:cs typeface="Helvetica Neue"/>
              <a:sym typeface="Helvetica Neue"/>
            </a:endParaRPr>
          </a:p>
        </p:txBody>
      </p:sp>
      <p:sp>
        <p:nvSpPr>
          <p:cNvPr id="66" name="Google Shape;66;p14"/>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descr="MURI-figure_Final.jpg" id="67" name="Google Shape;67;p14"/>
          <p:cNvPicPr preferRelativeResize="0"/>
          <p:nvPr/>
        </p:nvPicPr>
        <p:blipFill rotWithShape="1">
          <a:blip r:embed="rId3">
            <a:alphaModFix/>
          </a:blip>
          <a:srcRect b="0" l="0" r="0" t="0"/>
          <a:stretch/>
        </p:blipFill>
        <p:spPr>
          <a:xfrm>
            <a:off x="475725" y="909900"/>
            <a:ext cx="3722700" cy="3302100"/>
          </a:xfrm>
          <a:prstGeom prst="rect">
            <a:avLst/>
          </a:prstGeom>
          <a:noFill/>
          <a:ln>
            <a:noFill/>
          </a:ln>
        </p:spPr>
      </p:pic>
      <p:pic>
        <p:nvPicPr>
          <p:cNvPr id="68" name="Google Shape;68;p14"/>
          <p:cNvPicPr preferRelativeResize="0"/>
          <p:nvPr/>
        </p:nvPicPr>
        <p:blipFill>
          <a:blip r:embed="rId4">
            <a:alphaModFix/>
          </a:blip>
          <a:stretch>
            <a:fillRect/>
          </a:stretch>
        </p:blipFill>
        <p:spPr>
          <a:xfrm>
            <a:off x="4312800" y="964675"/>
            <a:ext cx="1619999" cy="1440000"/>
          </a:xfrm>
          <a:prstGeom prst="rect">
            <a:avLst/>
          </a:prstGeom>
          <a:noFill/>
          <a:ln>
            <a:noFill/>
          </a:ln>
        </p:spPr>
      </p:pic>
      <p:sp>
        <p:nvSpPr>
          <p:cNvPr id="69" name="Google Shape;69;p14"/>
          <p:cNvSpPr txBox="1"/>
          <p:nvPr/>
        </p:nvSpPr>
        <p:spPr>
          <a:xfrm>
            <a:off x="382200" y="577675"/>
            <a:ext cx="49218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C00000"/>
              </a:buClr>
              <a:buSzPts val="2400"/>
              <a:buFont typeface="Arial"/>
              <a:buNone/>
            </a:pPr>
            <a:r>
              <a:rPr b="1" lang="fr" sz="1300">
                <a:solidFill>
                  <a:srgbClr val="C00000"/>
                </a:solidFill>
                <a:latin typeface="Helvetica Neue"/>
                <a:ea typeface="Helvetica Neue"/>
                <a:cs typeface="Helvetica Neue"/>
                <a:sym typeface="Helvetica Neue"/>
              </a:rPr>
              <a:t>Aircraft undergoes unexpected damages during flight</a:t>
            </a:r>
            <a:endParaRPr b="1" sz="1300" u="none" cap="none" strike="noStrike">
              <a:solidFill>
                <a:srgbClr val="000000"/>
              </a:solidFill>
              <a:latin typeface="Helvetica Neue"/>
              <a:ea typeface="Helvetica Neue"/>
              <a:cs typeface="Helvetica Neue"/>
              <a:sym typeface="Helvetica Neue"/>
            </a:endParaRPr>
          </a:p>
        </p:txBody>
      </p:sp>
      <p:sp>
        <p:nvSpPr>
          <p:cNvPr id="70" name="Google Shape;70;p14"/>
          <p:cNvSpPr txBox="1"/>
          <p:nvPr/>
        </p:nvSpPr>
        <p:spPr>
          <a:xfrm>
            <a:off x="4192200" y="4063800"/>
            <a:ext cx="1608300" cy="2364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C00000"/>
              </a:buClr>
              <a:buSzPts val="2400"/>
              <a:buFont typeface="Arial"/>
              <a:buNone/>
            </a:pPr>
            <a:r>
              <a:rPr lang="fr" sz="700">
                <a:solidFill>
                  <a:srgbClr val="434343"/>
                </a:solidFill>
                <a:latin typeface="Helvetica Neue"/>
                <a:ea typeface="Helvetica Neue"/>
                <a:cs typeface="Helvetica Neue"/>
                <a:sym typeface="Helvetica Neue"/>
              </a:rPr>
              <a:t>Source: The Aviationist</a:t>
            </a:r>
            <a:endParaRPr sz="700" u="none" cap="none" strike="noStrike">
              <a:solidFill>
                <a:srgbClr val="434343"/>
              </a:solidFill>
              <a:latin typeface="Helvetica Neue"/>
              <a:ea typeface="Helvetica Neue"/>
              <a:cs typeface="Helvetica Neue"/>
              <a:sym typeface="Helvetica Neue"/>
            </a:endParaRPr>
          </a:p>
        </p:txBody>
      </p:sp>
      <p:sp>
        <p:nvSpPr>
          <p:cNvPr id="71" name="Google Shape;71;p14"/>
          <p:cNvSpPr txBox="1"/>
          <p:nvPr/>
        </p:nvSpPr>
        <p:spPr>
          <a:xfrm>
            <a:off x="475725" y="4387675"/>
            <a:ext cx="82869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C00000"/>
              </a:buClr>
              <a:buSzPts val="2400"/>
              <a:buFont typeface="Arial"/>
              <a:buNone/>
            </a:pPr>
            <a:r>
              <a:rPr b="1" lang="fr" sz="1300">
                <a:solidFill>
                  <a:srgbClr val="C00000"/>
                </a:solidFill>
                <a:latin typeface="Helvetica Neue"/>
                <a:ea typeface="Helvetica Neue"/>
                <a:cs typeface="Helvetica Neue"/>
                <a:sym typeface="Helvetica Neue"/>
              </a:rPr>
              <a:t>Is it even possible to learn how to control in one attempt?</a:t>
            </a:r>
            <a:endParaRPr b="1" sz="1300" u="none" cap="none" strike="noStrike">
              <a:solidFill>
                <a:srgbClr val="000000"/>
              </a:solidFill>
              <a:latin typeface="Helvetica Neue"/>
              <a:ea typeface="Helvetica Neue"/>
              <a:cs typeface="Helvetica Neue"/>
              <a:sym typeface="Helvetica Neue"/>
            </a:endParaRPr>
          </a:p>
        </p:txBody>
      </p:sp>
      <p:pic>
        <p:nvPicPr>
          <p:cNvPr id="72" name="Google Shape;72;p14"/>
          <p:cNvPicPr preferRelativeResize="0"/>
          <p:nvPr/>
        </p:nvPicPr>
        <p:blipFill>
          <a:blip r:embed="rId5">
            <a:alphaModFix/>
          </a:blip>
          <a:stretch>
            <a:fillRect/>
          </a:stretch>
        </p:blipFill>
        <p:spPr>
          <a:xfrm>
            <a:off x="6427450" y="1543800"/>
            <a:ext cx="1151999" cy="576000"/>
          </a:xfrm>
          <a:prstGeom prst="rect">
            <a:avLst/>
          </a:prstGeom>
          <a:noFill/>
          <a:ln>
            <a:noFill/>
          </a:ln>
        </p:spPr>
      </p:pic>
      <p:pic>
        <p:nvPicPr>
          <p:cNvPr id="73" name="Google Shape;73;p14"/>
          <p:cNvPicPr preferRelativeResize="0"/>
          <p:nvPr/>
        </p:nvPicPr>
        <p:blipFill>
          <a:blip r:embed="rId6">
            <a:alphaModFix/>
          </a:blip>
          <a:stretch>
            <a:fillRect/>
          </a:stretch>
        </p:blipFill>
        <p:spPr>
          <a:xfrm>
            <a:off x="7610775" y="1543800"/>
            <a:ext cx="1152000" cy="576000"/>
          </a:xfrm>
          <a:prstGeom prst="rect">
            <a:avLst/>
          </a:prstGeom>
          <a:noFill/>
          <a:ln>
            <a:noFill/>
          </a:ln>
        </p:spPr>
      </p:pic>
      <p:pic>
        <p:nvPicPr>
          <p:cNvPr id="74" name="Google Shape;74;p14"/>
          <p:cNvPicPr preferRelativeResize="0"/>
          <p:nvPr/>
        </p:nvPicPr>
        <p:blipFill>
          <a:blip r:embed="rId7">
            <a:alphaModFix/>
          </a:blip>
          <a:stretch>
            <a:fillRect/>
          </a:stretch>
        </p:blipFill>
        <p:spPr>
          <a:xfrm>
            <a:off x="6427450" y="909898"/>
            <a:ext cx="1152001" cy="576001"/>
          </a:xfrm>
          <a:prstGeom prst="rect">
            <a:avLst/>
          </a:prstGeom>
          <a:noFill/>
          <a:ln>
            <a:noFill/>
          </a:ln>
        </p:spPr>
      </p:pic>
      <p:pic>
        <p:nvPicPr>
          <p:cNvPr id="75" name="Google Shape;75;p14"/>
          <p:cNvPicPr preferRelativeResize="0"/>
          <p:nvPr/>
        </p:nvPicPr>
        <p:blipFill>
          <a:blip r:embed="rId8">
            <a:alphaModFix/>
          </a:blip>
          <a:stretch>
            <a:fillRect/>
          </a:stretch>
        </p:blipFill>
        <p:spPr>
          <a:xfrm>
            <a:off x="7610763" y="910200"/>
            <a:ext cx="1152001" cy="576000"/>
          </a:xfrm>
          <a:prstGeom prst="rect">
            <a:avLst/>
          </a:prstGeom>
          <a:noFill/>
          <a:ln>
            <a:noFill/>
          </a:ln>
        </p:spPr>
      </p:pic>
      <p:pic>
        <p:nvPicPr>
          <p:cNvPr id="76" name="Google Shape;76;p14"/>
          <p:cNvPicPr preferRelativeResize="0"/>
          <p:nvPr/>
        </p:nvPicPr>
        <p:blipFill>
          <a:blip r:embed="rId9">
            <a:alphaModFix/>
          </a:blip>
          <a:stretch>
            <a:fillRect/>
          </a:stretch>
        </p:blipFill>
        <p:spPr>
          <a:xfrm>
            <a:off x="7610775" y="2191450"/>
            <a:ext cx="1152000" cy="576000"/>
          </a:xfrm>
          <a:prstGeom prst="rect">
            <a:avLst/>
          </a:prstGeom>
          <a:noFill/>
          <a:ln>
            <a:noFill/>
          </a:ln>
        </p:spPr>
      </p:pic>
      <p:pic>
        <p:nvPicPr>
          <p:cNvPr id="77" name="Google Shape;77;p14"/>
          <p:cNvPicPr preferRelativeResize="0"/>
          <p:nvPr/>
        </p:nvPicPr>
        <p:blipFill>
          <a:blip r:embed="rId10">
            <a:alphaModFix/>
          </a:blip>
          <a:stretch>
            <a:fillRect/>
          </a:stretch>
        </p:blipFill>
        <p:spPr>
          <a:xfrm>
            <a:off x="6427450" y="2190550"/>
            <a:ext cx="1152000" cy="576000"/>
          </a:xfrm>
          <a:prstGeom prst="rect">
            <a:avLst/>
          </a:prstGeom>
          <a:noFill/>
          <a:ln>
            <a:noFill/>
          </a:ln>
        </p:spPr>
      </p:pic>
      <p:sp>
        <p:nvSpPr>
          <p:cNvPr id="78" name="Google Shape;78;p14"/>
          <p:cNvSpPr txBox="1"/>
          <p:nvPr/>
        </p:nvSpPr>
        <p:spPr>
          <a:xfrm>
            <a:off x="6765850" y="4063800"/>
            <a:ext cx="1542000" cy="204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C00000"/>
              </a:buClr>
              <a:buSzPts val="2400"/>
              <a:buFont typeface="Arial"/>
              <a:buNone/>
            </a:pPr>
            <a:r>
              <a:rPr lang="fr" sz="700">
                <a:solidFill>
                  <a:srgbClr val="434343"/>
                </a:solidFill>
                <a:latin typeface="Helvetica Neue"/>
                <a:ea typeface="Helvetica Neue"/>
                <a:cs typeface="Helvetica Neue"/>
                <a:sym typeface="Helvetica Neue"/>
              </a:rPr>
              <a:t>Source: DeepMind</a:t>
            </a:r>
            <a:endParaRPr sz="700" u="none" cap="none" strike="noStrike">
              <a:solidFill>
                <a:srgbClr val="434343"/>
              </a:solidFill>
              <a:latin typeface="Helvetica Neue"/>
              <a:ea typeface="Helvetica Neue"/>
              <a:cs typeface="Helvetica Neue"/>
              <a:sym typeface="Helvetica Neue"/>
            </a:endParaRPr>
          </a:p>
        </p:txBody>
      </p:sp>
      <p:sp>
        <p:nvSpPr>
          <p:cNvPr id="79" name="Google Shape;79;p14"/>
          <p:cNvSpPr txBox="1"/>
          <p:nvPr/>
        </p:nvSpPr>
        <p:spPr>
          <a:xfrm>
            <a:off x="6325800" y="577675"/>
            <a:ext cx="1884900" cy="3060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C00000"/>
              </a:buClr>
              <a:buSzPts val="2400"/>
              <a:buFont typeface="Arial"/>
              <a:buNone/>
            </a:pPr>
            <a:r>
              <a:rPr b="1" lang="fr" sz="1300">
                <a:solidFill>
                  <a:srgbClr val="C00000"/>
                </a:solidFill>
                <a:latin typeface="Helvetica Neue"/>
                <a:ea typeface="Helvetica Neue"/>
                <a:cs typeface="Helvetica Neue"/>
                <a:sym typeface="Helvetica Neue"/>
              </a:rPr>
              <a:t>Learning for robotics</a:t>
            </a:r>
            <a:endParaRPr b="1" sz="1300" u="none" cap="none" strike="noStrike">
              <a:solidFill>
                <a:srgbClr val="000000"/>
              </a:solidFill>
              <a:latin typeface="Helvetica Neue"/>
              <a:ea typeface="Helvetica Neue"/>
              <a:cs typeface="Helvetica Neue"/>
              <a:sym typeface="Helvetica Neue"/>
            </a:endParaRPr>
          </a:p>
        </p:txBody>
      </p:sp>
      <p:pic>
        <p:nvPicPr>
          <p:cNvPr id="80" name="Google Shape;80;p14"/>
          <p:cNvPicPr preferRelativeResize="0"/>
          <p:nvPr/>
        </p:nvPicPr>
        <p:blipFill>
          <a:blip r:embed="rId11">
            <a:alphaModFix/>
          </a:blip>
          <a:stretch>
            <a:fillRect/>
          </a:stretch>
        </p:blipFill>
        <p:spPr>
          <a:xfrm>
            <a:off x="4312958" y="2565050"/>
            <a:ext cx="1619999" cy="1440000"/>
          </a:xfrm>
          <a:prstGeom prst="rect">
            <a:avLst/>
          </a:prstGeom>
          <a:noFill/>
          <a:ln>
            <a:noFill/>
          </a:ln>
        </p:spPr>
      </p:pic>
      <p:sp>
        <p:nvSpPr>
          <p:cNvPr id="81" name="Google Shape;81;p14"/>
          <p:cNvSpPr/>
          <p:nvPr/>
        </p:nvSpPr>
        <p:spPr>
          <a:xfrm>
            <a:off x="4236750" y="910200"/>
            <a:ext cx="1695300" cy="15852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236750" y="2510400"/>
            <a:ext cx="1695300" cy="15447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4"/>
          <p:cNvPicPr preferRelativeResize="0"/>
          <p:nvPr/>
        </p:nvPicPr>
        <p:blipFill>
          <a:blip r:embed="rId12">
            <a:alphaModFix/>
          </a:blip>
          <a:stretch>
            <a:fillRect/>
          </a:stretch>
        </p:blipFill>
        <p:spPr>
          <a:xfrm>
            <a:off x="6427450" y="2839800"/>
            <a:ext cx="1152000" cy="576000"/>
          </a:xfrm>
          <a:prstGeom prst="rect">
            <a:avLst/>
          </a:prstGeom>
          <a:noFill/>
          <a:ln>
            <a:noFill/>
          </a:ln>
        </p:spPr>
      </p:pic>
      <p:pic>
        <p:nvPicPr>
          <p:cNvPr id="84" name="Google Shape;84;p14"/>
          <p:cNvPicPr preferRelativeResize="0"/>
          <p:nvPr/>
        </p:nvPicPr>
        <p:blipFill>
          <a:blip r:embed="rId13">
            <a:alphaModFix/>
          </a:blip>
          <a:stretch>
            <a:fillRect/>
          </a:stretch>
        </p:blipFill>
        <p:spPr>
          <a:xfrm>
            <a:off x="7610775" y="2839800"/>
            <a:ext cx="1152000" cy="576000"/>
          </a:xfrm>
          <a:prstGeom prst="rect">
            <a:avLst/>
          </a:prstGeom>
          <a:noFill/>
          <a:ln>
            <a:noFill/>
          </a:ln>
        </p:spPr>
      </p:pic>
      <p:pic>
        <p:nvPicPr>
          <p:cNvPr id="85" name="Google Shape;85;p14"/>
          <p:cNvPicPr preferRelativeResize="0"/>
          <p:nvPr/>
        </p:nvPicPr>
        <p:blipFill>
          <a:blip r:embed="rId14">
            <a:alphaModFix/>
          </a:blip>
          <a:stretch>
            <a:fillRect/>
          </a:stretch>
        </p:blipFill>
        <p:spPr>
          <a:xfrm>
            <a:off x="7610775" y="3479088"/>
            <a:ext cx="1152000" cy="576000"/>
          </a:xfrm>
          <a:prstGeom prst="rect">
            <a:avLst/>
          </a:prstGeom>
          <a:noFill/>
          <a:ln>
            <a:noFill/>
          </a:ln>
        </p:spPr>
      </p:pic>
      <p:pic>
        <p:nvPicPr>
          <p:cNvPr id="86" name="Google Shape;86;p14"/>
          <p:cNvPicPr preferRelativeResize="0"/>
          <p:nvPr/>
        </p:nvPicPr>
        <p:blipFill>
          <a:blip r:embed="rId15">
            <a:alphaModFix/>
          </a:blip>
          <a:stretch>
            <a:fillRect/>
          </a:stretch>
        </p:blipFill>
        <p:spPr>
          <a:xfrm>
            <a:off x="6427450" y="3479100"/>
            <a:ext cx="1152000" cy="57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92" name="Google Shape;92;p15"/>
          <p:cNvSpPr txBox="1"/>
          <p:nvPr/>
        </p:nvSpPr>
        <p:spPr>
          <a:xfrm>
            <a:off x="425975" y="564200"/>
            <a:ext cx="734700" cy="26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b="1" lang="fr" sz="1300">
                <a:latin typeface="Helvetica Neue"/>
                <a:ea typeface="Helvetica Neue"/>
                <a:cs typeface="Helvetica Neue"/>
                <a:sym typeface="Helvetica Neue"/>
              </a:rPr>
              <a:t>Given:</a:t>
            </a:r>
            <a:endParaRPr b="1" sz="1300" u="none" cap="none" strike="noStrike">
              <a:latin typeface="Helvetica Neue"/>
              <a:ea typeface="Helvetica Neue"/>
              <a:cs typeface="Helvetica Neue"/>
              <a:sym typeface="Helvetica Neue"/>
            </a:endParaRPr>
          </a:p>
        </p:txBody>
      </p:sp>
      <p:sp>
        <p:nvSpPr>
          <p:cNvPr id="93" name="Google Shape;93;p15"/>
          <p:cNvSpPr txBox="1"/>
          <p:nvPr/>
        </p:nvSpPr>
        <p:spPr>
          <a:xfrm>
            <a:off x="160650" y="15550"/>
            <a:ext cx="87693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latin typeface="Helvetica Neue"/>
                <a:ea typeface="Helvetica Neue"/>
                <a:cs typeface="Helvetica Neue"/>
                <a:sym typeface="Helvetica Neue"/>
              </a:rPr>
              <a:t>Learning to Control in One Attempt? No Problem</a:t>
            </a:r>
            <a:endParaRPr b="1" sz="1600">
              <a:latin typeface="Helvetica Neue"/>
              <a:ea typeface="Helvetica Neue"/>
              <a:cs typeface="Helvetica Neue"/>
              <a:sym typeface="Helvetica Neue"/>
            </a:endParaRPr>
          </a:p>
        </p:txBody>
      </p:sp>
      <p:sp>
        <p:nvSpPr>
          <p:cNvPr id="94" name="Google Shape;94;p15"/>
          <p:cNvSpPr txBox="1"/>
          <p:nvPr/>
        </p:nvSpPr>
        <p:spPr>
          <a:xfrm>
            <a:off x="1340375" y="564200"/>
            <a:ext cx="36141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Streaming data from ongoing trajectory </a:t>
            </a:r>
            <a:endParaRPr sz="1100" u="none" cap="none" strike="noStrike">
              <a:latin typeface="Helvetica Neue"/>
              <a:ea typeface="Helvetica Neue"/>
              <a:cs typeface="Helvetica Neue"/>
              <a:sym typeface="Helvetica Neue"/>
            </a:endParaRPr>
          </a:p>
        </p:txBody>
      </p:sp>
      <p:sp>
        <p:nvSpPr>
          <p:cNvPr id="95" name="Google Shape;95;p15"/>
          <p:cNvSpPr txBox="1"/>
          <p:nvPr/>
        </p:nvSpPr>
        <p:spPr>
          <a:xfrm>
            <a:off x="4845575" y="564200"/>
            <a:ext cx="36141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Side information, if available</a:t>
            </a:r>
            <a:endParaRPr sz="1100" u="none" cap="none" strike="noStrike">
              <a:latin typeface="Helvetica Neue"/>
              <a:ea typeface="Helvetica Neue"/>
              <a:cs typeface="Helvetica Neue"/>
              <a:sym typeface="Helvetica Neue"/>
            </a:endParaRPr>
          </a:p>
        </p:txBody>
      </p:sp>
      <p:pic>
        <p:nvPicPr>
          <p:cNvPr id="96" name="Google Shape;96;p15"/>
          <p:cNvPicPr preferRelativeResize="0"/>
          <p:nvPr/>
        </p:nvPicPr>
        <p:blipFill>
          <a:blip r:embed="rId3">
            <a:alphaModFix/>
          </a:blip>
          <a:stretch>
            <a:fillRect/>
          </a:stretch>
        </p:blipFill>
        <p:spPr>
          <a:xfrm>
            <a:off x="6798250" y="824600"/>
            <a:ext cx="1346785" cy="870600"/>
          </a:xfrm>
          <a:prstGeom prst="rect">
            <a:avLst/>
          </a:prstGeom>
          <a:noFill/>
          <a:ln>
            <a:noFill/>
          </a:ln>
        </p:spPr>
      </p:pic>
      <p:pic>
        <p:nvPicPr>
          <p:cNvPr id="97" name="Google Shape;97;p15"/>
          <p:cNvPicPr preferRelativeResize="0"/>
          <p:nvPr/>
        </p:nvPicPr>
        <p:blipFill>
          <a:blip r:embed="rId4">
            <a:alphaModFix/>
          </a:blip>
          <a:stretch>
            <a:fillRect/>
          </a:stretch>
        </p:blipFill>
        <p:spPr>
          <a:xfrm>
            <a:off x="5399075" y="824650"/>
            <a:ext cx="1346611" cy="870600"/>
          </a:xfrm>
          <a:prstGeom prst="rect">
            <a:avLst/>
          </a:prstGeom>
          <a:noFill/>
          <a:ln>
            <a:noFill/>
          </a:ln>
        </p:spPr>
      </p:pic>
      <p:pic>
        <p:nvPicPr>
          <p:cNvPr id="98" name="Google Shape;98;p15"/>
          <p:cNvPicPr preferRelativeResize="0"/>
          <p:nvPr/>
        </p:nvPicPr>
        <p:blipFill>
          <a:blip r:embed="rId5">
            <a:alphaModFix/>
          </a:blip>
          <a:stretch>
            <a:fillRect/>
          </a:stretch>
        </p:blipFill>
        <p:spPr>
          <a:xfrm>
            <a:off x="1908350" y="803600"/>
            <a:ext cx="1976074" cy="870600"/>
          </a:xfrm>
          <a:prstGeom prst="rect">
            <a:avLst/>
          </a:prstGeom>
          <a:noFill/>
          <a:ln>
            <a:noFill/>
          </a:ln>
        </p:spPr>
      </p:pic>
      <p:pic>
        <p:nvPicPr>
          <p:cNvPr id="99" name="Google Shape;99;p15"/>
          <p:cNvPicPr preferRelativeResize="0"/>
          <p:nvPr/>
        </p:nvPicPr>
        <p:blipFill>
          <a:blip r:embed="rId6">
            <a:alphaModFix/>
          </a:blip>
          <a:stretch>
            <a:fillRect/>
          </a:stretch>
        </p:blipFill>
        <p:spPr>
          <a:xfrm>
            <a:off x="349775" y="3226650"/>
            <a:ext cx="2610000" cy="1278000"/>
          </a:xfrm>
          <a:prstGeom prst="rect">
            <a:avLst/>
          </a:prstGeom>
          <a:noFill/>
          <a:ln>
            <a:noFill/>
          </a:ln>
        </p:spPr>
      </p:pic>
      <p:pic>
        <p:nvPicPr>
          <p:cNvPr id="100" name="Google Shape;100;p15"/>
          <p:cNvPicPr preferRelativeResize="0"/>
          <p:nvPr/>
        </p:nvPicPr>
        <p:blipFill>
          <a:blip r:embed="rId7">
            <a:alphaModFix/>
          </a:blip>
          <a:stretch>
            <a:fillRect/>
          </a:stretch>
        </p:blipFill>
        <p:spPr>
          <a:xfrm>
            <a:off x="349775" y="3226650"/>
            <a:ext cx="2610000" cy="1278000"/>
          </a:xfrm>
          <a:prstGeom prst="rect">
            <a:avLst/>
          </a:prstGeom>
          <a:noFill/>
          <a:ln>
            <a:noFill/>
          </a:ln>
        </p:spPr>
      </p:pic>
      <p:sp>
        <p:nvSpPr>
          <p:cNvPr id="101" name="Google Shape;101;p15"/>
          <p:cNvSpPr/>
          <p:nvPr/>
        </p:nvSpPr>
        <p:spPr>
          <a:xfrm>
            <a:off x="2452900" y="4132100"/>
            <a:ext cx="638453" cy="129775"/>
          </a:xfrm>
          <a:custGeom>
            <a:rect b="b" l="l" r="r" t="t"/>
            <a:pathLst>
              <a:path extrusionOk="0" h="5191" w="21848">
                <a:moveTo>
                  <a:pt x="0" y="3003"/>
                </a:moveTo>
                <a:cubicBezTo>
                  <a:pt x="1757" y="4175"/>
                  <a:pt x="4258" y="5910"/>
                  <a:pt x="6069" y="4824"/>
                </a:cubicBezTo>
                <a:cubicBezTo>
                  <a:pt x="7441" y="4001"/>
                  <a:pt x="7330" y="1509"/>
                  <a:pt x="8800" y="879"/>
                </a:cubicBezTo>
                <a:cubicBezTo>
                  <a:pt x="12799" y="-834"/>
                  <a:pt x="17497" y="576"/>
                  <a:pt x="21848" y="576"/>
                </a:cubicBezTo>
              </a:path>
            </a:pathLst>
          </a:custGeom>
          <a:noFill/>
          <a:ln cap="flat" cmpd="sng" w="19050">
            <a:solidFill>
              <a:srgbClr val="0000FF"/>
            </a:solidFill>
            <a:prstDash val="solid"/>
            <a:round/>
            <a:headEnd len="med" w="med" type="stealth"/>
            <a:tailEnd len="med" w="med" type="none"/>
          </a:ln>
        </p:spPr>
      </p:sp>
      <p:sp>
        <p:nvSpPr>
          <p:cNvPr id="102" name="Google Shape;102;p15"/>
          <p:cNvSpPr txBox="1"/>
          <p:nvPr/>
        </p:nvSpPr>
        <p:spPr>
          <a:xfrm>
            <a:off x="3029000" y="4072100"/>
            <a:ext cx="734700" cy="2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Data points </a:t>
            </a:r>
            <a:endParaRPr sz="800">
              <a:solidFill>
                <a:srgbClr val="0000FF"/>
              </a:solidFill>
              <a:latin typeface="Helvetica Neue"/>
              <a:ea typeface="Helvetica Neue"/>
              <a:cs typeface="Helvetica Neue"/>
              <a:sym typeface="Helvetica Neue"/>
            </a:endParaRPr>
          </a:p>
        </p:txBody>
      </p:sp>
      <p:sp>
        <p:nvSpPr>
          <p:cNvPr id="103" name="Google Shape;103;p15"/>
          <p:cNvSpPr/>
          <p:nvPr/>
        </p:nvSpPr>
        <p:spPr>
          <a:xfrm>
            <a:off x="1407225" y="3919750"/>
            <a:ext cx="462730" cy="212347"/>
          </a:xfrm>
          <a:custGeom>
            <a:rect b="b" l="l" r="r" t="t"/>
            <a:pathLst>
              <a:path extrusionOk="0" h="10620" w="16690">
                <a:moveTo>
                  <a:pt x="16690" y="0"/>
                </a:moveTo>
                <a:cubicBezTo>
                  <a:pt x="13372" y="0"/>
                  <a:pt x="8800" y="2751"/>
                  <a:pt x="8800" y="6069"/>
                </a:cubicBezTo>
                <a:cubicBezTo>
                  <a:pt x="8800" y="7320"/>
                  <a:pt x="10712" y="8960"/>
                  <a:pt x="9711" y="9710"/>
                </a:cubicBezTo>
                <a:cubicBezTo>
                  <a:pt x="7121" y="11652"/>
                  <a:pt x="3237" y="9710"/>
                  <a:pt x="0" y="9710"/>
                </a:cubicBezTo>
              </a:path>
            </a:pathLst>
          </a:custGeom>
          <a:noFill/>
          <a:ln cap="flat" cmpd="sng" w="19050">
            <a:solidFill>
              <a:srgbClr val="16BDCF"/>
            </a:solidFill>
            <a:prstDash val="solid"/>
            <a:round/>
            <a:headEnd len="med" w="med" type="stealth"/>
            <a:tailEnd len="med" w="med" type="none"/>
          </a:ln>
        </p:spPr>
      </p:sp>
      <p:sp>
        <p:nvSpPr>
          <p:cNvPr id="104" name="Google Shape;104;p15"/>
          <p:cNvSpPr txBox="1"/>
          <p:nvPr/>
        </p:nvSpPr>
        <p:spPr>
          <a:xfrm>
            <a:off x="590600" y="3947900"/>
            <a:ext cx="942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16BDCF"/>
                </a:solidFill>
                <a:latin typeface="Helvetica Neue"/>
                <a:ea typeface="Helvetica Neue"/>
                <a:cs typeface="Helvetica Neue"/>
                <a:sym typeface="Helvetica Neue"/>
              </a:rPr>
              <a:t>Reachable set</a:t>
            </a:r>
            <a:endParaRPr sz="800">
              <a:solidFill>
                <a:srgbClr val="16BDCF"/>
              </a:solidFill>
              <a:latin typeface="Helvetica Neue"/>
              <a:ea typeface="Helvetica Neue"/>
              <a:cs typeface="Helvetica Neue"/>
              <a:sym typeface="Helvetica Neue"/>
            </a:endParaRPr>
          </a:p>
        </p:txBody>
      </p:sp>
      <p:sp>
        <p:nvSpPr>
          <p:cNvPr id="105" name="Google Shape;105;p15"/>
          <p:cNvSpPr/>
          <p:nvPr/>
        </p:nvSpPr>
        <p:spPr>
          <a:xfrm>
            <a:off x="693701" y="3044111"/>
            <a:ext cx="389950" cy="260950"/>
          </a:xfrm>
          <a:custGeom>
            <a:rect b="b" l="l" r="r" t="t"/>
            <a:pathLst>
              <a:path extrusionOk="0" h="10438" w="15598">
                <a:moveTo>
                  <a:pt x="1032" y="10438"/>
                </a:moveTo>
                <a:cubicBezTo>
                  <a:pt x="1032" y="7094"/>
                  <a:pt x="-1534" y="1481"/>
                  <a:pt x="1639" y="425"/>
                </a:cubicBezTo>
                <a:cubicBezTo>
                  <a:pt x="6105" y="-1061"/>
                  <a:pt x="10891" y="2549"/>
                  <a:pt x="15598" y="2549"/>
                </a:cubicBezTo>
              </a:path>
            </a:pathLst>
          </a:custGeom>
          <a:noFill/>
          <a:ln cap="flat" cmpd="sng" w="19050">
            <a:solidFill>
              <a:srgbClr val="FF7F4F"/>
            </a:solidFill>
            <a:prstDash val="solid"/>
            <a:round/>
            <a:headEnd len="med" w="med" type="stealth"/>
            <a:tailEnd len="med" w="med" type="none"/>
          </a:ln>
        </p:spPr>
      </p:sp>
      <p:sp>
        <p:nvSpPr>
          <p:cNvPr id="106" name="Google Shape;106;p15"/>
          <p:cNvSpPr txBox="1"/>
          <p:nvPr/>
        </p:nvSpPr>
        <p:spPr>
          <a:xfrm>
            <a:off x="1047800" y="2957300"/>
            <a:ext cx="1129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7F4F"/>
                </a:solidFill>
                <a:latin typeface="Helvetica Neue"/>
                <a:ea typeface="Helvetica Neue"/>
                <a:cs typeface="Helvetica Neue"/>
                <a:sym typeface="Helvetica Neue"/>
              </a:rPr>
              <a:t>No side information</a:t>
            </a:r>
            <a:endParaRPr sz="800">
              <a:solidFill>
                <a:srgbClr val="FF7F4F"/>
              </a:solidFill>
              <a:latin typeface="Helvetica Neue"/>
              <a:ea typeface="Helvetica Neue"/>
              <a:cs typeface="Helvetica Neue"/>
              <a:sym typeface="Helvetica Neue"/>
            </a:endParaRPr>
          </a:p>
        </p:txBody>
      </p:sp>
      <p:sp>
        <p:nvSpPr>
          <p:cNvPr id="107" name="Google Shape;107;p15"/>
          <p:cNvSpPr/>
          <p:nvPr/>
        </p:nvSpPr>
        <p:spPr>
          <a:xfrm>
            <a:off x="1869950" y="3267691"/>
            <a:ext cx="1221400" cy="173925"/>
          </a:xfrm>
          <a:custGeom>
            <a:rect b="b" l="l" r="r" t="t"/>
            <a:pathLst>
              <a:path extrusionOk="0" h="6957" w="48856">
                <a:moveTo>
                  <a:pt x="0" y="6957"/>
                </a:moveTo>
                <a:cubicBezTo>
                  <a:pt x="1286" y="4385"/>
                  <a:pt x="2793" y="1349"/>
                  <a:pt x="5463" y="281"/>
                </a:cubicBezTo>
                <a:cubicBezTo>
                  <a:pt x="9088" y="-1169"/>
                  <a:pt x="12786" y="3619"/>
                  <a:pt x="16690" y="3619"/>
                </a:cubicBezTo>
                <a:cubicBezTo>
                  <a:pt x="27424" y="3619"/>
                  <a:pt x="38122" y="2102"/>
                  <a:pt x="48856" y="2102"/>
                </a:cubicBezTo>
              </a:path>
            </a:pathLst>
          </a:custGeom>
          <a:noFill/>
          <a:ln cap="flat" cmpd="sng" w="19050">
            <a:solidFill>
              <a:srgbClr val="38761D"/>
            </a:solidFill>
            <a:prstDash val="solid"/>
            <a:round/>
            <a:headEnd len="med" w="med" type="stealth"/>
            <a:tailEnd len="med" w="med" type="none"/>
          </a:ln>
        </p:spPr>
      </p:sp>
      <p:sp>
        <p:nvSpPr>
          <p:cNvPr id="108" name="Google Shape;108;p15"/>
          <p:cNvSpPr txBox="1"/>
          <p:nvPr/>
        </p:nvSpPr>
        <p:spPr>
          <a:xfrm>
            <a:off x="3029000" y="3185900"/>
            <a:ext cx="1257600" cy="2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38761D"/>
                </a:solidFill>
                <a:latin typeface="Helvetica Neue"/>
                <a:ea typeface="Helvetica Neue"/>
                <a:cs typeface="Helvetica Neue"/>
                <a:sym typeface="Helvetica Neue"/>
              </a:rPr>
              <a:t>S</a:t>
            </a:r>
            <a:r>
              <a:rPr lang="fr" sz="800">
                <a:solidFill>
                  <a:srgbClr val="38761D"/>
                </a:solidFill>
                <a:latin typeface="Helvetica Neue"/>
                <a:ea typeface="Helvetica Neue"/>
                <a:cs typeface="Helvetica Neue"/>
                <a:sym typeface="Helvetica Neue"/>
              </a:rPr>
              <a:t>ide information 1</a:t>
            </a:r>
            <a:endParaRPr sz="800">
              <a:solidFill>
                <a:srgbClr val="38761D"/>
              </a:solidFill>
              <a:latin typeface="Helvetica Neue"/>
              <a:ea typeface="Helvetica Neue"/>
              <a:cs typeface="Helvetica Neue"/>
              <a:sym typeface="Helvetica Neue"/>
            </a:endParaRPr>
          </a:p>
        </p:txBody>
      </p:sp>
      <p:sp>
        <p:nvSpPr>
          <p:cNvPr id="109" name="Google Shape;109;p15"/>
          <p:cNvSpPr/>
          <p:nvPr/>
        </p:nvSpPr>
        <p:spPr>
          <a:xfrm>
            <a:off x="2015525" y="3527025"/>
            <a:ext cx="1032383" cy="260938"/>
          </a:xfrm>
          <a:custGeom>
            <a:rect b="b" l="l" r="r" t="t"/>
            <a:pathLst>
              <a:path extrusionOk="0" h="10631" w="41835">
                <a:moveTo>
                  <a:pt x="0" y="10631"/>
                </a:moveTo>
                <a:cubicBezTo>
                  <a:pt x="6488" y="4143"/>
                  <a:pt x="16995" y="-2134"/>
                  <a:pt x="25699" y="769"/>
                </a:cubicBezTo>
                <a:cubicBezTo>
                  <a:pt x="29051" y="1887"/>
                  <a:pt x="29633" y="6877"/>
                  <a:pt x="32572" y="8838"/>
                </a:cubicBezTo>
                <a:cubicBezTo>
                  <a:pt x="35162" y="10566"/>
                  <a:pt x="38722" y="10033"/>
                  <a:pt x="41835" y="10033"/>
                </a:cubicBezTo>
              </a:path>
            </a:pathLst>
          </a:custGeom>
          <a:noFill/>
          <a:ln cap="flat" cmpd="sng" w="19050">
            <a:solidFill>
              <a:srgbClr val="8A008A"/>
            </a:solidFill>
            <a:prstDash val="solid"/>
            <a:round/>
            <a:headEnd len="med" w="med" type="stealth"/>
            <a:tailEnd len="med" w="med" type="none"/>
          </a:ln>
        </p:spPr>
      </p:sp>
      <p:sp>
        <p:nvSpPr>
          <p:cNvPr id="110" name="Google Shape;110;p15"/>
          <p:cNvSpPr txBox="1"/>
          <p:nvPr/>
        </p:nvSpPr>
        <p:spPr>
          <a:xfrm>
            <a:off x="3029000" y="3643700"/>
            <a:ext cx="13467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8A008A"/>
                </a:solidFill>
                <a:latin typeface="Helvetica Neue"/>
                <a:ea typeface="Helvetica Neue"/>
                <a:cs typeface="Helvetica Neue"/>
                <a:sym typeface="Helvetica Neue"/>
              </a:rPr>
              <a:t>S</a:t>
            </a:r>
            <a:r>
              <a:rPr lang="fr" sz="800">
                <a:solidFill>
                  <a:srgbClr val="8A008A"/>
                </a:solidFill>
                <a:latin typeface="Helvetica Neue"/>
                <a:ea typeface="Helvetica Neue"/>
                <a:cs typeface="Helvetica Neue"/>
                <a:sym typeface="Helvetica Neue"/>
              </a:rPr>
              <a:t>ide information 1 and 2</a:t>
            </a:r>
            <a:endParaRPr sz="800">
              <a:solidFill>
                <a:srgbClr val="8A008A"/>
              </a:solidFill>
              <a:latin typeface="Helvetica Neue"/>
              <a:ea typeface="Helvetica Neue"/>
              <a:cs typeface="Helvetica Neue"/>
              <a:sym typeface="Helvetica Neue"/>
            </a:endParaRPr>
          </a:p>
        </p:txBody>
      </p:sp>
      <p:sp>
        <p:nvSpPr>
          <p:cNvPr id="111" name="Google Shape;111;p15"/>
          <p:cNvSpPr/>
          <p:nvPr/>
        </p:nvSpPr>
        <p:spPr>
          <a:xfrm>
            <a:off x="366050" y="1972800"/>
            <a:ext cx="4251000" cy="870600"/>
          </a:xfrm>
          <a:prstGeom prst="rect">
            <a:avLst/>
          </a:prstGeom>
          <a:noFill/>
          <a:ln cap="flat" cmpd="sng" w="2857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txBox="1"/>
          <p:nvPr/>
        </p:nvSpPr>
        <p:spPr>
          <a:xfrm>
            <a:off x="349775" y="2012000"/>
            <a:ext cx="4277400" cy="26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b="1" lang="fr" sz="1300">
                <a:solidFill>
                  <a:srgbClr val="FF0000"/>
                </a:solidFill>
                <a:latin typeface="Helvetica Neue"/>
                <a:ea typeface="Helvetica Neue"/>
                <a:cs typeface="Helvetica Neue"/>
                <a:sym typeface="Helvetica Neue"/>
              </a:rPr>
              <a:t>Data-driven over-approximations of reachable sets</a:t>
            </a:r>
            <a:endParaRPr b="1" sz="1300" u="none" cap="none" strike="noStrike">
              <a:solidFill>
                <a:srgbClr val="FF0000"/>
              </a:solidFill>
              <a:latin typeface="Helvetica Neue"/>
              <a:ea typeface="Helvetica Neue"/>
              <a:cs typeface="Helvetica Neue"/>
              <a:sym typeface="Helvetica Neue"/>
            </a:endParaRPr>
          </a:p>
        </p:txBody>
      </p:sp>
      <p:sp>
        <p:nvSpPr>
          <p:cNvPr id="113" name="Google Shape;113;p15"/>
          <p:cNvSpPr txBox="1"/>
          <p:nvPr/>
        </p:nvSpPr>
        <p:spPr>
          <a:xfrm>
            <a:off x="502175" y="2278800"/>
            <a:ext cx="39936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Crucial for safety concerns</a:t>
            </a:r>
            <a:endParaRPr sz="1100" u="none" cap="none" strike="noStrike">
              <a:latin typeface="Helvetica Neue"/>
              <a:ea typeface="Helvetica Neue"/>
              <a:cs typeface="Helvetica Neue"/>
              <a:sym typeface="Helvetica Neue"/>
            </a:endParaRPr>
          </a:p>
        </p:txBody>
      </p:sp>
      <p:sp>
        <p:nvSpPr>
          <p:cNvPr id="114" name="Google Shape;114;p15"/>
          <p:cNvSpPr/>
          <p:nvPr/>
        </p:nvSpPr>
        <p:spPr>
          <a:xfrm>
            <a:off x="4861850" y="1972800"/>
            <a:ext cx="3900300" cy="871200"/>
          </a:xfrm>
          <a:prstGeom prst="rect">
            <a:avLst/>
          </a:prstGeom>
          <a:noFill/>
          <a:ln cap="flat" cmpd="sng" w="2857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txBox="1"/>
          <p:nvPr/>
        </p:nvSpPr>
        <p:spPr>
          <a:xfrm>
            <a:off x="4845575" y="2012400"/>
            <a:ext cx="3821700" cy="26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b="1" lang="fr" sz="1300">
                <a:solidFill>
                  <a:srgbClr val="FF0000"/>
                </a:solidFill>
                <a:latin typeface="Helvetica Neue"/>
                <a:ea typeface="Helvetica Neue"/>
                <a:cs typeface="Helvetica Neue"/>
                <a:sym typeface="Helvetica Neue"/>
              </a:rPr>
              <a:t>On-the-fly control with provable guarantees</a:t>
            </a:r>
            <a:endParaRPr b="1" sz="1300" u="none" cap="none" strike="noStrike">
              <a:solidFill>
                <a:srgbClr val="FF0000"/>
              </a:solidFill>
              <a:latin typeface="Helvetica Neue"/>
              <a:ea typeface="Helvetica Neue"/>
              <a:cs typeface="Helvetica Neue"/>
              <a:sym typeface="Helvetica Neue"/>
            </a:endParaRPr>
          </a:p>
        </p:txBody>
      </p:sp>
      <p:sp>
        <p:nvSpPr>
          <p:cNvPr id="116" name="Google Shape;116;p15"/>
          <p:cNvSpPr txBox="1"/>
          <p:nvPr/>
        </p:nvSpPr>
        <p:spPr>
          <a:xfrm>
            <a:off x="4997975" y="2278800"/>
            <a:ext cx="38217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Near optimality: Bound on suboptimality error</a:t>
            </a:r>
            <a:endParaRPr sz="1100" u="none" cap="none" strike="noStrike">
              <a:latin typeface="Helvetica Neue"/>
              <a:ea typeface="Helvetica Neue"/>
              <a:cs typeface="Helvetica Neue"/>
              <a:sym typeface="Helvetica Neue"/>
            </a:endParaRPr>
          </a:p>
        </p:txBody>
      </p:sp>
      <p:sp>
        <p:nvSpPr>
          <p:cNvPr id="117" name="Google Shape;117;p15"/>
          <p:cNvSpPr txBox="1"/>
          <p:nvPr/>
        </p:nvSpPr>
        <p:spPr>
          <a:xfrm>
            <a:off x="4997975" y="2505600"/>
            <a:ext cx="38217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R</a:t>
            </a:r>
            <a:r>
              <a:rPr lang="fr" sz="1100">
                <a:latin typeface="Helvetica Neue"/>
                <a:ea typeface="Helvetica Neue"/>
                <a:cs typeface="Helvetica Neue"/>
                <a:sym typeface="Helvetica Neue"/>
              </a:rPr>
              <a:t>eal-time: Bound on number of flops</a:t>
            </a:r>
            <a:r>
              <a:rPr baseline="30000" lang="fr" sz="1200">
                <a:latin typeface="Helvetica Neue"/>
                <a:ea typeface="Helvetica Neue"/>
                <a:cs typeface="Helvetica Neue"/>
                <a:sym typeface="Helvetica Neue"/>
              </a:rPr>
              <a:t>[1]</a:t>
            </a:r>
            <a:endParaRPr baseline="30000" sz="1200" u="none" cap="none" strike="noStrike">
              <a:latin typeface="Helvetica Neue"/>
              <a:ea typeface="Helvetica Neue"/>
              <a:cs typeface="Helvetica Neue"/>
              <a:sym typeface="Helvetica Neue"/>
            </a:endParaRPr>
          </a:p>
        </p:txBody>
      </p:sp>
      <p:sp>
        <p:nvSpPr>
          <p:cNvPr id="118" name="Google Shape;118;p15"/>
          <p:cNvSpPr txBox="1"/>
          <p:nvPr/>
        </p:nvSpPr>
        <p:spPr>
          <a:xfrm>
            <a:off x="502175" y="2507400"/>
            <a:ext cx="39936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Tighter sets with more data or side information</a:t>
            </a:r>
            <a:endParaRPr sz="1100" u="none" cap="none" strike="noStrike">
              <a:latin typeface="Helvetica Neue"/>
              <a:ea typeface="Helvetica Neue"/>
              <a:cs typeface="Helvetica Neue"/>
              <a:sym typeface="Helvetica Neue"/>
            </a:endParaRPr>
          </a:p>
        </p:txBody>
      </p:sp>
      <p:pic>
        <p:nvPicPr>
          <p:cNvPr id="119" name="Google Shape;119;p15"/>
          <p:cNvPicPr preferRelativeResize="0"/>
          <p:nvPr/>
        </p:nvPicPr>
        <p:blipFill>
          <a:blip r:embed="rId8">
            <a:alphaModFix/>
          </a:blip>
          <a:stretch>
            <a:fillRect/>
          </a:stretch>
        </p:blipFill>
        <p:spPr>
          <a:xfrm>
            <a:off x="4528700" y="2844238"/>
            <a:ext cx="3960000" cy="2016001"/>
          </a:xfrm>
          <a:prstGeom prst="rect">
            <a:avLst/>
          </a:prstGeom>
          <a:noFill/>
          <a:ln>
            <a:noFill/>
          </a:ln>
        </p:spPr>
      </p:pic>
      <p:pic>
        <p:nvPicPr>
          <p:cNvPr id="120" name="Google Shape;120;p15"/>
          <p:cNvPicPr preferRelativeResize="0"/>
          <p:nvPr/>
        </p:nvPicPr>
        <p:blipFill>
          <a:blip r:embed="rId9">
            <a:alphaModFix/>
          </a:blip>
          <a:stretch>
            <a:fillRect/>
          </a:stretch>
        </p:blipFill>
        <p:spPr>
          <a:xfrm>
            <a:off x="4527600" y="2844000"/>
            <a:ext cx="3960000" cy="2016001"/>
          </a:xfrm>
          <a:prstGeom prst="rect">
            <a:avLst/>
          </a:prstGeom>
          <a:noFill/>
          <a:ln>
            <a:noFill/>
          </a:ln>
        </p:spPr>
      </p:pic>
      <p:sp>
        <p:nvSpPr>
          <p:cNvPr id="121" name="Google Shape;121;p15"/>
          <p:cNvSpPr/>
          <p:nvPr/>
        </p:nvSpPr>
        <p:spPr>
          <a:xfrm>
            <a:off x="5900450" y="4559350"/>
            <a:ext cx="470350" cy="188800"/>
          </a:xfrm>
          <a:custGeom>
            <a:rect b="b" l="l" r="r" t="t"/>
            <a:pathLst>
              <a:path extrusionOk="0" h="7552" w="18814">
                <a:moveTo>
                  <a:pt x="0" y="0"/>
                </a:moveTo>
                <a:cubicBezTo>
                  <a:pt x="0" y="2535"/>
                  <a:pt x="1564" y="5222"/>
                  <a:pt x="3641" y="6676"/>
                </a:cubicBezTo>
                <a:cubicBezTo>
                  <a:pt x="7851" y="9623"/>
                  <a:pt x="13675" y="3945"/>
                  <a:pt x="18814" y="3945"/>
                </a:cubicBezTo>
              </a:path>
            </a:pathLst>
          </a:custGeom>
          <a:noFill/>
          <a:ln cap="flat" cmpd="sng" w="19050">
            <a:solidFill>
              <a:srgbClr val="000000"/>
            </a:solidFill>
            <a:prstDash val="solid"/>
            <a:round/>
            <a:headEnd len="med" w="med" type="stealth"/>
            <a:tailEnd len="med" w="med" type="none"/>
          </a:ln>
        </p:spPr>
      </p:sp>
      <p:sp>
        <p:nvSpPr>
          <p:cNvPr id="122" name="Google Shape;122;p15"/>
          <p:cNvSpPr txBox="1"/>
          <p:nvPr/>
        </p:nvSpPr>
        <p:spPr>
          <a:xfrm>
            <a:off x="6305600" y="4481300"/>
            <a:ext cx="1129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latin typeface="Helvetica Neue"/>
                <a:ea typeface="Helvetica Neue"/>
                <a:cs typeface="Helvetica Neue"/>
                <a:sym typeface="Helvetica Neue"/>
              </a:rPr>
              <a:t>Ongoing trajectory</a:t>
            </a:r>
            <a:endParaRPr sz="800">
              <a:latin typeface="Helvetica Neue"/>
              <a:ea typeface="Helvetica Neue"/>
              <a:cs typeface="Helvetica Neue"/>
              <a:sym typeface="Helvetica Neue"/>
            </a:endParaRPr>
          </a:p>
        </p:txBody>
      </p:sp>
      <p:sp>
        <p:nvSpPr>
          <p:cNvPr id="123" name="Google Shape;123;p15"/>
          <p:cNvSpPr/>
          <p:nvPr/>
        </p:nvSpPr>
        <p:spPr>
          <a:xfrm>
            <a:off x="6824950" y="3049675"/>
            <a:ext cx="295875" cy="235175"/>
          </a:xfrm>
          <a:custGeom>
            <a:rect b="b" l="l" r="r" t="t"/>
            <a:pathLst>
              <a:path extrusionOk="0" h="9407" w="11835">
                <a:moveTo>
                  <a:pt x="0" y="9407"/>
                </a:moveTo>
                <a:cubicBezTo>
                  <a:pt x="614" y="6345"/>
                  <a:pt x="823" y="911"/>
                  <a:pt x="3945" y="911"/>
                </a:cubicBezTo>
                <a:cubicBezTo>
                  <a:pt x="6592" y="911"/>
                  <a:pt x="9963" y="1872"/>
                  <a:pt x="11835" y="0"/>
                </a:cubicBezTo>
              </a:path>
            </a:pathLst>
          </a:custGeom>
          <a:noFill/>
          <a:ln cap="flat" cmpd="sng" w="19050">
            <a:solidFill>
              <a:srgbClr val="0000FF"/>
            </a:solidFill>
            <a:prstDash val="solid"/>
            <a:round/>
            <a:headEnd len="med" w="med" type="stealth"/>
            <a:tailEnd len="med" w="med" type="none"/>
          </a:ln>
        </p:spPr>
      </p:sp>
      <p:sp>
        <p:nvSpPr>
          <p:cNvPr id="124" name="Google Shape;124;p15"/>
          <p:cNvSpPr txBox="1"/>
          <p:nvPr/>
        </p:nvSpPr>
        <p:spPr>
          <a:xfrm>
            <a:off x="7067600" y="2881100"/>
            <a:ext cx="17328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Control with no side information</a:t>
            </a:r>
            <a:endParaRPr sz="800">
              <a:solidFill>
                <a:srgbClr val="0000FF"/>
              </a:solidFill>
              <a:latin typeface="Helvetica Neue"/>
              <a:ea typeface="Helvetica Neue"/>
              <a:cs typeface="Helvetica Neue"/>
              <a:sym typeface="Helvetica Neue"/>
            </a:endParaRPr>
          </a:p>
        </p:txBody>
      </p:sp>
      <p:sp>
        <p:nvSpPr>
          <p:cNvPr id="125" name="Google Shape;125;p15"/>
          <p:cNvSpPr txBox="1"/>
          <p:nvPr/>
        </p:nvSpPr>
        <p:spPr>
          <a:xfrm>
            <a:off x="8058200" y="3338300"/>
            <a:ext cx="423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latin typeface="Helvetica Neue"/>
                <a:ea typeface="Helvetica Neue"/>
                <a:cs typeface="Helvetica Neue"/>
                <a:sym typeface="Helvetica Neue"/>
              </a:rPr>
              <a:t>Goal</a:t>
            </a:r>
            <a:endParaRPr b="1" sz="800">
              <a:latin typeface="Helvetica Neue"/>
              <a:ea typeface="Helvetica Neue"/>
              <a:cs typeface="Helvetica Neue"/>
              <a:sym typeface="Helvetica Neue"/>
            </a:endParaRPr>
          </a:p>
        </p:txBody>
      </p:sp>
      <p:sp>
        <p:nvSpPr>
          <p:cNvPr id="126" name="Google Shape;126;p15"/>
          <p:cNvSpPr txBox="1"/>
          <p:nvPr/>
        </p:nvSpPr>
        <p:spPr>
          <a:xfrm>
            <a:off x="6153200" y="4024100"/>
            <a:ext cx="891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0000"/>
                </a:solidFill>
                <a:latin typeface="Helvetica Neue"/>
                <a:ea typeface="Helvetica Neue"/>
                <a:cs typeface="Helvetica Neue"/>
                <a:sym typeface="Helvetica Neue"/>
              </a:rPr>
              <a:t>Optimal control</a:t>
            </a:r>
            <a:endParaRPr sz="800">
              <a:solidFill>
                <a:srgbClr val="FF0000"/>
              </a:solidFill>
              <a:latin typeface="Helvetica Neue"/>
              <a:ea typeface="Helvetica Neue"/>
              <a:cs typeface="Helvetica Neue"/>
              <a:sym typeface="Helvetica Neue"/>
            </a:endParaRPr>
          </a:p>
        </p:txBody>
      </p:sp>
      <p:cxnSp>
        <p:nvCxnSpPr>
          <p:cNvPr id="127" name="Google Shape;127;p15"/>
          <p:cNvCxnSpPr/>
          <p:nvPr/>
        </p:nvCxnSpPr>
        <p:spPr>
          <a:xfrm>
            <a:off x="7302900" y="3800725"/>
            <a:ext cx="280800" cy="500700"/>
          </a:xfrm>
          <a:prstGeom prst="straightConnector1">
            <a:avLst/>
          </a:prstGeom>
          <a:noFill/>
          <a:ln cap="flat" cmpd="sng" w="19050">
            <a:solidFill>
              <a:schemeClr val="accent3"/>
            </a:solidFill>
            <a:prstDash val="solid"/>
            <a:round/>
            <a:headEnd len="med" w="med" type="stealth"/>
            <a:tailEnd len="med" w="med" type="none"/>
          </a:ln>
        </p:spPr>
      </p:cxnSp>
      <p:cxnSp>
        <p:nvCxnSpPr>
          <p:cNvPr id="128" name="Google Shape;128;p15"/>
          <p:cNvCxnSpPr/>
          <p:nvPr/>
        </p:nvCxnSpPr>
        <p:spPr>
          <a:xfrm>
            <a:off x="7325700" y="3617900"/>
            <a:ext cx="235200" cy="380100"/>
          </a:xfrm>
          <a:prstGeom prst="straightConnector1">
            <a:avLst/>
          </a:prstGeom>
          <a:noFill/>
          <a:ln cap="flat" cmpd="sng" w="19050">
            <a:solidFill>
              <a:schemeClr val="accent3"/>
            </a:solidFill>
            <a:prstDash val="solid"/>
            <a:round/>
            <a:headEnd len="med" w="med" type="stealth"/>
            <a:tailEnd len="med" w="med" type="none"/>
          </a:ln>
        </p:spPr>
      </p:cxnSp>
      <p:cxnSp>
        <p:nvCxnSpPr>
          <p:cNvPr id="129" name="Google Shape;129;p15"/>
          <p:cNvCxnSpPr/>
          <p:nvPr/>
        </p:nvCxnSpPr>
        <p:spPr>
          <a:xfrm rot="10800000">
            <a:off x="7561075" y="3990375"/>
            <a:ext cx="22500" cy="341400"/>
          </a:xfrm>
          <a:prstGeom prst="straightConnector1">
            <a:avLst/>
          </a:prstGeom>
          <a:noFill/>
          <a:ln cap="flat" cmpd="sng" w="9525">
            <a:solidFill>
              <a:schemeClr val="accent3"/>
            </a:solidFill>
            <a:prstDash val="solid"/>
            <a:round/>
            <a:headEnd len="med" w="med" type="triangle"/>
            <a:tailEnd len="med" w="med" type="triangle"/>
          </a:ln>
        </p:spPr>
      </p:cxnSp>
      <p:sp>
        <p:nvSpPr>
          <p:cNvPr id="130" name="Google Shape;130;p15"/>
          <p:cNvSpPr txBox="1"/>
          <p:nvPr/>
        </p:nvSpPr>
        <p:spPr>
          <a:xfrm>
            <a:off x="7601000" y="4024100"/>
            <a:ext cx="1142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chemeClr val="accent3"/>
                </a:solidFill>
                <a:latin typeface="Helvetica Neue"/>
                <a:ea typeface="Helvetica Neue"/>
                <a:cs typeface="Helvetica Neue"/>
                <a:sym typeface="Helvetica Neue"/>
              </a:rPr>
              <a:t>suboptimality error</a:t>
            </a:r>
            <a:endParaRPr sz="800">
              <a:solidFill>
                <a:schemeClr val="accent3"/>
              </a:solidFill>
              <a:latin typeface="Helvetica Neue"/>
              <a:ea typeface="Helvetica Neue"/>
              <a:cs typeface="Helvetica Neue"/>
              <a:sym typeface="Helvetica Neue"/>
            </a:endParaRPr>
          </a:p>
        </p:txBody>
      </p:sp>
      <p:sp>
        <p:nvSpPr>
          <p:cNvPr id="131" name="Google Shape;131;p15"/>
          <p:cNvSpPr/>
          <p:nvPr/>
        </p:nvSpPr>
        <p:spPr>
          <a:xfrm>
            <a:off x="6938750" y="3762800"/>
            <a:ext cx="166903" cy="341396"/>
          </a:xfrm>
          <a:custGeom>
            <a:rect b="b" l="l" r="r" t="t"/>
            <a:pathLst>
              <a:path extrusionOk="0" h="17600" w="10317">
                <a:moveTo>
                  <a:pt x="10317" y="0"/>
                </a:moveTo>
                <a:cubicBezTo>
                  <a:pt x="10317" y="6800"/>
                  <a:pt x="6452" y="15452"/>
                  <a:pt x="0" y="17600"/>
                </a:cubicBezTo>
              </a:path>
            </a:pathLst>
          </a:custGeom>
          <a:noFill/>
          <a:ln cap="flat" cmpd="sng" w="19050">
            <a:solidFill>
              <a:srgbClr val="FF0000"/>
            </a:solidFill>
            <a:prstDash val="solid"/>
            <a:round/>
            <a:headEnd len="med" w="med" type="stealth"/>
            <a:tailEnd len="med" w="med" type="none"/>
          </a:ln>
        </p:spPr>
      </p:sp>
      <p:sp>
        <p:nvSpPr>
          <p:cNvPr id="132" name="Google Shape;132;p15"/>
          <p:cNvSpPr/>
          <p:nvPr/>
        </p:nvSpPr>
        <p:spPr>
          <a:xfrm>
            <a:off x="7105650" y="3273875"/>
            <a:ext cx="371725" cy="356550"/>
          </a:xfrm>
          <a:custGeom>
            <a:rect b="b" l="l" r="r" t="t"/>
            <a:pathLst>
              <a:path extrusionOk="0" h="14262" w="14869">
                <a:moveTo>
                  <a:pt x="0" y="14262"/>
                </a:moveTo>
                <a:cubicBezTo>
                  <a:pt x="1206" y="10645"/>
                  <a:pt x="1961" y="6693"/>
                  <a:pt x="4248" y="3642"/>
                </a:cubicBezTo>
                <a:cubicBezTo>
                  <a:pt x="6493" y="647"/>
                  <a:pt x="11319" y="1185"/>
                  <a:pt x="14869" y="0"/>
                </a:cubicBezTo>
              </a:path>
            </a:pathLst>
          </a:custGeom>
          <a:noFill/>
          <a:ln cap="flat" cmpd="sng" w="19050">
            <a:solidFill>
              <a:srgbClr val="F1C232"/>
            </a:solidFill>
            <a:prstDash val="solid"/>
            <a:round/>
            <a:headEnd len="med" w="med" type="stealth"/>
            <a:tailEnd len="med" w="med" type="none"/>
          </a:ln>
        </p:spPr>
      </p:sp>
      <p:sp>
        <p:nvSpPr>
          <p:cNvPr id="133" name="Google Shape;133;p15"/>
          <p:cNvSpPr txBox="1"/>
          <p:nvPr/>
        </p:nvSpPr>
        <p:spPr>
          <a:xfrm>
            <a:off x="7448600" y="3109700"/>
            <a:ext cx="1602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1C232"/>
                </a:solidFill>
                <a:latin typeface="Helvetica Neue"/>
                <a:ea typeface="Helvetica Neue"/>
                <a:cs typeface="Helvetica Neue"/>
                <a:sym typeface="Helvetica Neue"/>
              </a:rPr>
              <a:t>Control with side information</a:t>
            </a:r>
            <a:endParaRPr sz="800">
              <a:solidFill>
                <a:srgbClr val="F1C232"/>
              </a:solidFill>
              <a:latin typeface="Helvetica Neue"/>
              <a:ea typeface="Helvetica Neue"/>
              <a:cs typeface="Helvetica Neue"/>
              <a:sym typeface="Helvetica Neue"/>
            </a:endParaRPr>
          </a:p>
        </p:txBody>
      </p:sp>
      <p:sp>
        <p:nvSpPr>
          <p:cNvPr id="134" name="Google Shape;134;p15"/>
          <p:cNvSpPr txBox="1"/>
          <p:nvPr/>
        </p:nvSpPr>
        <p:spPr>
          <a:xfrm>
            <a:off x="273575" y="4791600"/>
            <a:ext cx="3821700" cy="26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fr" sz="800">
                <a:latin typeface="Helvetica Neue"/>
                <a:ea typeface="Helvetica Neue"/>
                <a:cs typeface="Helvetica Neue"/>
                <a:sym typeface="Helvetica Neue"/>
              </a:rPr>
              <a:t>[1] F. Djeumou et al, ‘On-The-Fly Control of Unknown Systems: From Side Information to Performance Guarantees through Reachability’, IEEE-TAC, 2020</a:t>
            </a:r>
            <a:endParaRPr baseline="30000" sz="800" u="none" cap="none" strike="noStrike">
              <a:latin typeface="Helvetica Neue"/>
              <a:ea typeface="Helvetica Neue"/>
              <a:cs typeface="Helvetica Neue"/>
              <a:sym typeface="Helvetica Neue"/>
            </a:endParaRPr>
          </a:p>
        </p:txBody>
      </p:sp>
      <p:sp>
        <p:nvSpPr>
          <p:cNvPr id="135" name="Google Shape;135;p15"/>
          <p:cNvSpPr/>
          <p:nvPr/>
        </p:nvSpPr>
        <p:spPr>
          <a:xfrm>
            <a:off x="5716500" y="3072405"/>
            <a:ext cx="373525" cy="42825"/>
          </a:xfrm>
          <a:custGeom>
            <a:rect b="b" l="l" r="r" t="t"/>
            <a:pathLst>
              <a:path extrusionOk="0" h="1713" w="14941">
                <a:moveTo>
                  <a:pt x="14941" y="518"/>
                </a:moveTo>
                <a:cubicBezTo>
                  <a:pt x="10201" y="-1062"/>
                  <a:pt x="4996" y="1713"/>
                  <a:pt x="0" y="1713"/>
                </a:cubicBezTo>
              </a:path>
            </a:pathLst>
          </a:custGeom>
          <a:noFill/>
          <a:ln cap="flat" cmpd="sng" w="19050">
            <a:solidFill>
              <a:srgbClr val="6AA84F"/>
            </a:solidFill>
            <a:prstDash val="solid"/>
            <a:round/>
            <a:headEnd len="med" w="med" type="stealth"/>
            <a:tailEnd len="med" w="med" type="none"/>
          </a:ln>
        </p:spPr>
      </p:sp>
      <p:sp>
        <p:nvSpPr>
          <p:cNvPr id="136" name="Google Shape;136;p15"/>
          <p:cNvSpPr/>
          <p:nvPr/>
        </p:nvSpPr>
        <p:spPr>
          <a:xfrm>
            <a:off x="5761325" y="2900353"/>
            <a:ext cx="537875" cy="207425"/>
          </a:xfrm>
          <a:custGeom>
            <a:rect b="b" l="l" r="r" t="t"/>
            <a:pathLst>
              <a:path extrusionOk="0" h="8297" w="21515">
                <a:moveTo>
                  <a:pt x="21515" y="5906"/>
                </a:moveTo>
                <a:cubicBezTo>
                  <a:pt x="17422" y="3175"/>
                  <a:pt x="12248" y="-1509"/>
                  <a:pt x="7769" y="527"/>
                </a:cubicBezTo>
                <a:cubicBezTo>
                  <a:pt x="4435" y="2043"/>
                  <a:pt x="3663" y="8297"/>
                  <a:pt x="0" y="8297"/>
                </a:cubicBezTo>
              </a:path>
            </a:pathLst>
          </a:custGeom>
          <a:noFill/>
          <a:ln cap="flat" cmpd="sng" w="19050">
            <a:solidFill>
              <a:srgbClr val="6AA84F"/>
            </a:solidFill>
            <a:prstDash val="solid"/>
            <a:round/>
            <a:headEnd len="med" w="med" type="stealth"/>
            <a:tailEnd len="med" w="med" type="none"/>
          </a:ln>
        </p:spPr>
      </p:sp>
      <p:sp>
        <p:nvSpPr>
          <p:cNvPr id="137" name="Google Shape;137;p15"/>
          <p:cNvSpPr txBox="1"/>
          <p:nvPr/>
        </p:nvSpPr>
        <p:spPr>
          <a:xfrm>
            <a:off x="4682925" y="2957300"/>
            <a:ext cx="11424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6AA84F"/>
                </a:solidFill>
                <a:latin typeface="Helvetica Neue"/>
                <a:ea typeface="Helvetica Neue"/>
                <a:cs typeface="Helvetica Neue"/>
                <a:sym typeface="Helvetica Neue"/>
              </a:rPr>
              <a:t>Over-approximations for various controls</a:t>
            </a:r>
            <a:endParaRPr sz="800">
              <a:solidFill>
                <a:srgbClr val="6AA84F"/>
              </a:solidFill>
              <a:latin typeface="Helvetica Neue"/>
              <a:ea typeface="Helvetica Neue"/>
              <a:cs typeface="Helvetica Neue"/>
              <a:sym typeface="Helvetica Neue"/>
            </a:endParaRPr>
          </a:p>
        </p:txBody>
      </p:sp>
    </p:spTree>
  </p:cSld>
  <p:clrMapOvr>
    <a:masterClrMapping/>
  </p:clrMapOvr>
  <mc:AlternateContent>
    <mc:Choice Requires="p14">
      <p:transition p14:dur="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par>
                                <p:cTn fill="hold" nodeType="withEffect" presetClass="exit" presetID="1" presetSubtype="0">
                                  <p:stCondLst>
                                    <p:cond delay="0"/>
                                  </p:stCondLst>
                                  <p:childTnLst>
                                    <p:set>
                                      <p:cBhvr>
                                        <p:cTn dur="1" fill="hold">
                                          <p:stCondLst>
                                            <p:cond delay="0"/>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par>
                                <p:cTn fill="hold" nodeType="withEffect" presetClass="exit" presetID="1" presetSubtype="0">
                                  <p:stCondLst>
                                    <p:cond delay="0"/>
                                  </p:stCondLst>
                                  <p:childTnLst>
                                    <p:set>
                                      <p:cBhvr>
                                        <p:cTn dur="1" fill="hold">
                                          <p:stCondLst>
                                            <p:cond delay="0"/>
                                          </p:stCondLst>
                                        </p:cTn>
                                        <p:tgtEl>
                                          <p:spTgt spid="1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Numerical Experiments</a:t>
            </a:r>
            <a:endParaRPr b="1" sz="1600">
              <a:solidFill>
                <a:schemeClr val="dk1"/>
              </a:solidFill>
              <a:latin typeface="Helvetica Neue"/>
              <a:ea typeface="Helvetica Neue"/>
              <a:cs typeface="Helvetica Neue"/>
              <a:sym typeface="Helvetica Neue"/>
            </a:endParaRPr>
          </a:p>
        </p:txBody>
      </p:sp>
      <p:sp>
        <p:nvSpPr>
          <p:cNvPr id="143" name="Google Shape;143;p16"/>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44" name="Google Shape;144;p16"/>
          <p:cNvSpPr txBox="1"/>
          <p:nvPr/>
        </p:nvSpPr>
        <p:spPr>
          <a:xfrm>
            <a:off x="1349525" y="1218275"/>
            <a:ext cx="6894900" cy="42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Comparison with system </a:t>
            </a:r>
            <a:r>
              <a:rPr b="1" lang="fr" sz="1300">
                <a:solidFill>
                  <a:srgbClr val="1F497D"/>
                </a:solidFill>
                <a:latin typeface="Helvetica Neue"/>
                <a:ea typeface="Helvetica Neue"/>
                <a:cs typeface="Helvetica Neue"/>
                <a:sym typeface="Helvetica Neue"/>
              </a:rPr>
              <a:t>identification</a:t>
            </a:r>
            <a:r>
              <a:rPr b="1" lang="fr" sz="1300">
                <a:solidFill>
                  <a:srgbClr val="1F497D"/>
                </a:solidFill>
                <a:latin typeface="Helvetica Neue"/>
                <a:ea typeface="Helvetica Neue"/>
                <a:cs typeface="Helvetica Neue"/>
                <a:sym typeface="Helvetica Neue"/>
              </a:rPr>
              <a:t> and contextual optimization approaches</a:t>
            </a:r>
            <a:endParaRPr b="1" sz="1300">
              <a:solidFill>
                <a:srgbClr val="1F497D"/>
              </a:solidFill>
              <a:latin typeface="Helvetica Neue"/>
              <a:ea typeface="Helvetica Neue"/>
              <a:cs typeface="Helvetica Neue"/>
              <a:sym typeface="Helvetica Neue"/>
            </a:endParaRPr>
          </a:p>
        </p:txBody>
      </p:sp>
      <p:sp>
        <p:nvSpPr>
          <p:cNvPr id="145" name="Google Shape;145;p16"/>
          <p:cNvSpPr txBox="1"/>
          <p:nvPr/>
        </p:nvSpPr>
        <p:spPr>
          <a:xfrm>
            <a:off x="1349525" y="2437475"/>
            <a:ext cx="6655800" cy="42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1F497D"/>
                </a:solidFill>
                <a:latin typeface="Helvetica Neue"/>
                <a:ea typeface="Helvetica Neue"/>
                <a:cs typeface="Helvetica Neue"/>
                <a:sym typeface="Helvetica Neue"/>
              </a:rPr>
              <a:t>Recent work: Data-driven control in a high-fidelity F-16 aircraft simulator</a:t>
            </a:r>
            <a:endParaRPr b="1" sz="1300">
              <a:solidFill>
                <a:srgbClr val="1F497D"/>
              </a:solidFill>
              <a:latin typeface="Helvetica Neue"/>
              <a:ea typeface="Helvetica Neue"/>
              <a:cs typeface="Helvetica Neue"/>
              <a:sym typeface="Helvetica Neue"/>
            </a:endParaRPr>
          </a:p>
        </p:txBody>
      </p:sp>
      <p:sp>
        <p:nvSpPr>
          <p:cNvPr id="146" name="Google Shape;146;p16"/>
          <p:cNvSpPr txBox="1"/>
          <p:nvPr/>
        </p:nvSpPr>
        <p:spPr>
          <a:xfrm>
            <a:off x="1949975" y="1669200"/>
            <a:ext cx="39936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Significantly improved suboptimality</a:t>
            </a:r>
            <a:endParaRPr sz="1100" u="none" cap="none" strike="noStrike">
              <a:latin typeface="Helvetica Neue"/>
              <a:ea typeface="Helvetica Neue"/>
              <a:cs typeface="Helvetica Neue"/>
              <a:sym typeface="Helvetica Neue"/>
            </a:endParaRPr>
          </a:p>
        </p:txBody>
      </p:sp>
      <p:sp>
        <p:nvSpPr>
          <p:cNvPr id="147" name="Google Shape;147;p16"/>
          <p:cNvSpPr txBox="1"/>
          <p:nvPr/>
        </p:nvSpPr>
        <p:spPr>
          <a:xfrm>
            <a:off x="1949975" y="1974000"/>
            <a:ext cx="39936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Three orders of </a:t>
            </a:r>
            <a:r>
              <a:rPr lang="fr" sz="1100">
                <a:latin typeface="Helvetica Neue"/>
                <a:ea typeface="Helvetica Neue"/>
                <a:cs typeface="Helvetica Neue"/>
                <a:sym typeface="Helvetica Neue"/>
              </a:rPr>
              <a:t>magnitude</a:t>
            </a:r>
            <a:r>
              <a:rPr lang="fr" sz="1100">
                <a:latin typeface="Helvetica Neue"/>
                <a:ea typeface="Helvetica Neue"/>
                <a:cs typeface="Helvetica Neue"/>
                <a:sym typeface="Helvetica Neue"/>
              </a:rPr>
              <a:t> faster</a:t>
            </a:r>
            <a:endParaRPr sz="1100" u="none" cap="none" strike="noStrike">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latin typeface="Helvetica Neue"/>
                <a:ea typeface="Helvetica Neue"/>
                <a:cs typeface="Helvetica Neue"/>
                <a:sym typeface="Helvetica Neue"/>
              </a:rPr>
              <a:t>Formal Problem Description</a:t>
            </a:r>
            <a:endParaRPr b="1" sz="1600">
              <a:latin typeface="Helvetica Neue"/>
              <a:ea typeface="Helvetica Neue"/>
              <a:cs typeface="Helvetica Neue"/>
              <a:sym typeface="Helvetica Neue"/>
            </a:endParaRPr>
          </a:p>
        </p:txBody>
      </p:sp>
      <p:sp>
        <p:nvSpPr>
          <p:cNvPr id="153" name="Google Shape;153;p17"/>
          <p:cNvSpPr txBox="1"/>
          <p:nvPr>
            <p:ph idx="12" type="sldNum"/>
          </p:nvPr>
        </p:nvSpPr>
        <p:spPr>
          <a:xfrm>
            <a:off x="42214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54" name="Google Shape;154;p17"/>
          <p:cNvPicPr preferRelativeResize="0"/>
          <p:nvPr/>
        </p:nvPicPr>
        <p:blipFill>
          <a:blip r:embed="rId3">
            <a:alphaModFix/>
          </a:blip>
          <a:stretch>
            <a:fillRect/>
          </a:stretch>
        </p:blipFill>
        <p:spPr>
          <a:xfrm>
            <a:off x="2248950" y="1166988"/>
            <a:ext cx="1188000" cy="165600"/>
          </a:xfrm>
          <a:prstGeom prst="rect">
            <a:avLst/>
          </a:prstGeom>
          <a:noFill/>
          <a:ln>
            <a:noFill/>
          </a:ln>
        </p:spPr>
      </p:pic>
      <p:sp>
        <p:nvSpPr>
          <p:cNvPr id="155" name="Google Shape;155;p17"/>
          <p:cNvSpPr txBox="1"/>
          <p:nvPr/>
        </p:nvSpPr>
        <p:spPr>
          <a:xfrm>
            <a:off x="354300" y="571750"/>
            <a:ext cx="83706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300">
                <a:latin typeface="Helvetica Neue"/>
                <a:ea typeface="Helvetica Neue"/>
                <a:cs typeface="Helvetica Neue"/>
                <a:sym typeface="Helvetica Neue"/>
              </a:rPr>
              <a:t>Consider a system with </a:t>
            </a:r>
            <a:r>
              <a:rPr b="1" lang="fr" sz="1300">
                <a:latin typeface="Helvetica Neue"/>
                <a:ea typeface="Helvetica Neue"/>
                <a:cs typeface="Helvetica Neue"/>
                <a:sym typeface="Helvetica Neue"/>
              </a:rPr>
              <a:t>unknown</a:t>
            </a:r>
            <a:r>
              <a:rPr lang="fr" sz="1300">
                <a:latin typeface="Helvetica Neue"/>
                <a:ea typeface="Helvetica Neue"/>
                <a:cs typeface="Helvetica Neue"/>
                <a:sym typeface="Helvetica Neue"/>
              </a:rPr>
              <a:t> </a:t>
            </a:r>
            <a:r>
              <a:rPr b="1" lang="fr" sz="1300">
                <a:latin typeface="Helvetica Neue"/>
                <a:ea typeface="Helvetica Neue"/>
                <a:cs typeface="Helvetica Neue"/>
                <a:sym typeface="Helvetica Neue"/>
              </a:rPr>
              <a:t>nonlinear</a:t>
            </a:r>
            <a:r>
              <a:rPr lang="fr" sz="1300">
                <a:latin typeface="Helvetica Neue"/>
                <a:ea typeface="Helvetica Neue"/>
                <a:cs typeface="Helvetica Neue"/>
                <a:sym typeface="Helvetica Neue"/>
              </a:rPr>
              <a:t> dynamics in control-affine form</a:t>
            </a:r>
            <a:endParaRPr sz="1300" u="none" cap="none" strike="noStrike">
              <a:latin typeface="Helvetica Neue"/>
              <a:ea typeface="Helvetica Neue"/>
              <a:cs typeface="Helvetica Neue"/>
              <a:sym typeface="Helvetica Neue"/>
            </a:endParaRPr>
          </a:p>
        </p:txBody>
      </p:sp>
      <p:sp>
        <p:nvSpPr>
          <p:cNvPr id="156" name="Google Shape;156;p17"/>
          <p:cNvSpPr/>
          <p:nvPr/>
        </p:nvSpPr>
        <p:spPr>
          <a:xfrm rot="-5392378">
            <a:off x="2630899" y="1251950"/>
            <a:ext cx="135300" cy="306000"/>
          </a:xfrm>
          <a:prstGeom prst="leftBrace">
            <a:avLst>
              <a:gd fmla="val 50000" name="adj1"/>
              <a:gd fmla="val 50000"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rot="-5392378">
            <a:off x="3100950" y="1246200"/>
            <a:ext cx="135300" cy="306900"/>
          </a:xfrm>
          <a:prstGeom prst="leftBrace">
            <a:avLst>
              <a:gd fmla="val 50000" name="adj1"/>
              <a:gd fmla="val 50000"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rot="5406031">
            <a:off x="3319375" y="1044400"/>
            <a:ext cx="171000" cy="152400"/>
          </a:xfrm>
          <a:prstGeom prst="leftBrace">
            <a:avLst>
              <a:gd fmla="val 26327"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nvSpPr>
        <p:spPr>
          <a:xfrm>
            <a:off x="5664000" y="1314000"/>
            <a:ext cx="25434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300">
                <a:solidFill>
                  <a:srgbClr val="0000FF"/>
                </a:solidFill>
                <a:latin typeface="Helvetica Neue"/>
                <a:ea typeface="Helvetica Neue"/>
                <a:cs typeface="Helvetica Neue"/>
                <a:sym typeface="Helvetica Neue"/>
              </a:rPr>
              <a:t>Unknown </a:t>
            </a:r>
            <a:r>
              <a:rPr lang="fr" sz="1300">
                <a:solidFill>
                  <a:srgbClr val="741B47"/>
                </a:solidFill>
                <a:latin typeface="Helvetica Neue"/>
                <a:ea typeface="Helvetica Neue"/>
                <a:cs typeface="Helvetica Neue"/>
                <a:sym typeface="Helvetica Neue"/>
              </a:rPr>
              <a:t>Lipschitz</a:t>
            </a:r>
            <a:r>
              <a:rPr lang="fr" sz="1300">
                <a:solidFill>
                  <a:srgbClr val="0000FF"/>
                </a:solidFill>
                <a:latin typeface="Helvetica Neue"/>
                <a:ea typeface="Helvetica Neue"/>
                <a:cs typeface="Helvetica Neue"/>
                <a:sym typeface="Helvetica Neue"/>
              </a:rPr>
              <a:t> functions on </a:t>
            </a:r>
            <a:endParaRPr sz="1300" u="none" cap="none" strike="noStrike">
              <a:solidFill>
                <a:srgbClr val="0000FF"/>
              </a:solidFill>
              <a:latin typeface="Helvetica Neue"/>
              <a:ea typeface="Helvetica Neue"/>
              <a:cs typeface="Helvetica Neue"/>
              <a:sym typeface="Helvetica Neue"/>
            </a:endParaRPr>
          </a:p>
        </p:txBody>
      </p:sp>
      <p:sp>
        <p:nvSpPr>
          <p:cNvPr id="160" name="Google Shape;160;p17"/>
          <p:cNvSpPr txBox="1"/>
          <p:nvPr/>
        </p:nvSpPr>
        <p:spPr>
          <a:xfrm>
            <a:off x="5677075" y="842075"/>
            <a:ext cx="22851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300">
                <a:solidFill>
                  <a:srgbClr val="FF0000"/>
                </a:solidFill>
                <a:latin typeface="Helvetica Neue"/>
                <a:ea typeface="Helvetica Neue"/>
                <a:cs typeface="Helvetica Neue"/>
                <a:sym typeface="Helvetica Neue"/>
              </a:rPr>
              <a:t>Constrained signal of time in </a:t>
            </a:r>
            <a:endParaRPr sz="1300" u="none" cap="none" strike="noStrike">
              <a:solidFill>
                <a:srgbClr val="FF0000"/>
              </a:solidFill>
              <a:latin typeface="Helvetica Neue"/>
              <a:ea typeface="Helvetica Neue"/>
              <a:cs typeface="Helvetica Neue"/>
              <a:sym typeface="Helvetica Neue"/>
            </a:endParaRPr>
          </a:p>
        </p:txBody>
      </p:sp>
      <p:pic>
        <p:nvPicPr>
          <p:cNvPr id="161" name="Google Shape;161;p17"/>
          <p:cNvPicPr preferRelativeResize="0"/>
          <p:nvPr/>
        </p:nvPicPr>
        <p:blipFill>
          <a:blip r:embed="rId4">
            <a:alphaModFix/>
          </a:blip>
          <a:stretch>
            <a:fillRect/>
          </a:stretch>
        </p:blipFill>
        <p:spPr>
          <a:xfrm>
            <a:off x="7919400" y="945600"/>
            <a:ext cx="504000" cy="144000"/>
          </a:xfrm>
          <a:prstGeom prst="rect">
            <a:avLst/>
          </a:prstGeom>
          <a:noFill/>
          <a:ln>
            <a:noFill/>
          </a:ln>
        </p:spPr>
      </p:pic>
      <p:cxnSp>
        <p:nvCxnSpPr>
          <p:cNvPr id="162" name="Google Shape;162;p17"/>
          <p:cNvCxnSpPr>
            <a:stCxn id="158" idx="1"/>
            <a:endCxn id="160" idx="1"/>
          </p:cNvCxnSpPr>
          <p:nvPr/>
        </p:nvCxnSpPr>
        <p:spPr>
          <a:xfrm rot="-5400000">
            <a:off x="4528525" y="-113600"/>
            <a:ext cx="25200" cy="2272200"/>
          </a:xfrm>
          <a:prstGeom prst="bentConnector2">
            <a:avLst/>
          </a:prstGeom>
          <a:noFill/>
          <a:ln cap="flat" cmpd="sng" w="19050">
            <a:solidFill>
              <a:srgbClr val="FF0000"/>
            </a:solidFill>
            <a:prstDash val="solid"/>
            <a:round/>
            <a:headEnd len="med" w="med" type="none"/>
            <a:tailEnd len="med" w="med" type="stealth"/>
          </a:ln>
        </p:spPr>
      </p:cxnSp>
      <p:cxnSp>
        <p:nvCxnSpPr>
          <p:cNvPr id="163" name="Google Shape;163;p17"/>
          <p:cNvCxnSpPr>
            <a:stCxn id="156" idx="1"/>
            <a:endCxn id="159" idx="1"/>
          </p:cNvCxnSpPr>
          <p:nvPr/>
        </p:nvCxnSpPr>
        <p:spPr>
          <a:xfrm flipH="1" rot="-5400000">
            <a:off x="4176500" y="-5500"/>
            <a:ext cx="9300" cy="2965500"/>
          </a:xfrm>
          <a:prstGeom prst="bentConnector2">
            <a:avLst/>
          </a:prstGeom>
          <a:noFill/>
          <a:ln cap="flat" cmpd="sng" w="19050">
            <a:solidFill>
              <a:srgbClr val="0000FF"/>
            </a:solidFill>
            <a:prstDash val="solid"/>
            <a:round/>
            <a:headEnd len="med" w="med" type="none"/>
            <a:tailEnd len="med" w="med" type="stealth"/>
          </a:ln>
        </p:spPr>
      </p:cxnSp>
      <p:sp>
        <p:nvSpPr>
          <p:cNvPr id="164" name="Google Shape;164;p17"/>
          <p:cNvSpPr txBox="1"/>
          <p:nvPr/>
        </p:nvSpPr>
        <p:spPr>
          <a:xfrm>
            <a:off x="354300" y="1714750"/>
            <a:ext cx="707400" cy="259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b="1" lang="fr" sz="1300">
                <a:latin typeface="Helvetica Neue"/>
                <a:ea typeface="Helvetica Neue"/>
                <a:cs typeface="Helvetica Neue"/>
                <a:sym typeface="Helvetica Neue"/>
              </a:rPr>
              <a:t>Given</a:t>
            </a:r>
            <a:r>
              <a:rPr lang="fr" sz="1300">
                <a:latin typeface="Helvetica Neue"/>
                <a:ea typeface="Helvetica Neue"/>
                <a:cs typeface="Helvetica Neue"/>
                <a:sym typeface="Helvetica Neue"/>
              </a:rPr>
              <a:t>:</a:t>
            </a:r>
            <a:endParaRPr sz="1300" u="none" cap="none" strike="noStrike">
              <a:latin typeface="Helvetica Neue"/>
              <a:ea typeface="Helvetica Neue"/>
              <a:cs typeface="Helvetica Neue"/>
              <a:sym typeface="Helvetica Neue"/>
            </a:endParaRPr>
          </a:p>
        </p:txBody>
      </p:sp>
      <p:sp>
        <p:nvSpPr>
          <p:cNvPr id="165" name="Google Shape;165;p17"/>
          <p:cNvSpPr txBox="1"/>
          <p:nvPr/>
        </p:nvSpPr>
        <p:spPr>
          <a:xfrm>
            <a:off x="959375" y="1715400"/>
            <a:ext cx="26604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lang="fr" sz="1100">
                <a:latin typeface="Helvetica Neue"/>
                <a:ea typeface="Helvetica Neue"/>
                <a:cs typeface="Helvetica Neue"/>
                <a:sym typeface="Helvetica Neue"/>
              </a:rPr>
              <a:t>Data from </a:t>
            </a:r>
            <a:r>
              <a:rPr b="1" lang="fr" sz="1100">
                <a:latin typeface="Helvetica Neue"/>
                <a:ea typeface="Helvetica Neue"/>
                <a:cs typeface="Helvetica Neue"/>
                <a:sym typeface="Helvetica Neue"/>
              </a:rPr>
              <a:t>ongoing trajectory</a:t>
            </a:r>
            <a:r>
              <a:rPr lang="fr" sz="1100">
                <a:latin typeface="Helvetica Neue"/>
                <a:ea typeface="Helvetica Neue"/>
                <a:cs typeface="Helvetica Neue"/>
                <a:sym typeface="Helvetica Neue"/>
              </a:rPr>
              <a:t> </a:t>
            </a:r>
            <a:endParaRPr sz="1100" u="none" cap="none" strike="noStrike">
              <a:latin typeface="Helvetica Neue"/>
              <a:ea typeface="Helvetica Neue"/>
              <a:cs typeface="Helvetica Neue"/>
              <a:sym typeface="Helvetica Neue"/>
            </a:endParaRPr>
          </a:p>
        </p:txBody>
      </p:sp>
      <p:pic>
        <p:nvPicPr>
          <p:cNvPr id="166" name="Google Shape;166;p17"/>
          <p:cNvPicPr preferRelativeResize="0"/>
          <p:nvPr/>
        </p:nvPicPr>
        <p:blipFill>
          <a:blip r:embed="rId5">
            <a:alphaModFix/>
          </a:blip>
          <a:stretch>
            <a:fillRect/>
          </a:stretch>
        </p:blipFill>
        <p:spPr>
          <a:xfrm>
            <a:off x="8170925" y="1416050"/>
            <a:ext cx="504000" cy="144000"/>
          </a:xfrm>
          <a:prstGeom prst="rect">
            <a:avLst/>
          </a:prstGeom>
          <a:noFill/>
          <a:ln>
            <a:noFill/>
          </a:ln>
        </p:spPr>
      </p:pic>
      <p:pic>
        <p:nvPicPr>
          <p:cNvPr id="167" name="Google Shape;167;p17"/>
          <p:cNvPicPr preferRelativeResize="0"/>
          <p:nvPr/>
        </p:nvPicPr>
        <p:blipFill>
          <a:blip r:embed="rId6">
            <a:alphaModFix/>
          </a:blip>
          <a:stretch>
            <a:fillRect/>
          </a:stretch>
        </p:blipFill>
        <p:spPr>
          <a:xfrm>
            <a:off x="3433800" y="1765800"/>
            <a:ext cx="1112750" cy="162934"/>
          </a:xfrm>
          <a:prstGeom prst="rect">
            <a:avLst/>
          </a:prstGeom>
          <a:noFill/>
          <a:ln>
            <a:noFill/>
          </a:ln>
        </p:spPr>
      </p:pic>
      <p:sp>
        <p:nvSpPr>
          <p:cNvPr id="168" name="Google Shape;168;p17"/>
          <p:cNvSpPr txBox="1"/>
          <p:nvPr/>
        </p:nvSpPr>
        <p:spPr>
          <a:xfrm>
            <a:off x="959375" y="2020200"/>
            <a:ext cx="1822200" cy="260400"/>
          </a:xfrm>
          <a:prstGeom prst="rect">
            <a:avLst/>
          </a:prstGeom>
          <a:noFill/>
          <a:ln>
            <a:noFill/>
          </a:ln>
        </p:spPr>
        <p:txBody>
          <a:bodyPr anchorCtr="0" anchor="ctr" bIns="45700" lIns="91425" spcFirstLastPara="1" rIns="91425" wrap="square" tIns="45700">
            <a:noAutofit/>
          </a:bodyPr>
          <a:lstStyle/>
          <a:p>
            <a:pPr indent="-298450" lvl="0" marL="457200" marR="0" rtl="0" algn="l">
              <a:lnSpc>
                <a:spcPct val="100000"/>
              </a:lnSpc>
              <a:spcBef>
                <a:spcPts val="0"/>
              </a:spcBef>
              <a:spcAft>
                <a:spcPts val="0"/>
              </a:spcAft>
              <a:buSzPts val="1100"/>
              <a:buFont typeface="Helvetica Neue"/>
              <a:buChar char="➢"/>
            </a:pPr>
            <a:r>
              <a:rPr b="1" lang="fr" sz="1100">
                <a:latin typeface="Helvetica Neue"/>
                <a:ea typeface="Helvetica Neue"/>
                <a:cs typeface="Helvetica Neue"/>
                <a:sym typeface="Helvetica Neue"/>
              </a:rPr>
              <a:t>Side information</a:t>
            </a:r>
            <a:endParaRPr sz="1100" u="none" cap="none" strike="noStrike">
              <a:latin typeface="Helvetica Neue"/>
              <a:ea typeface="Helvetica Neue"/>
              <a:cs typeface="Helvetica Neue"/>
              <a:sym typeface="Helvetica Neue"/>
            </a:endParaRPr>
          </a:p>
        </p:txBody>
      </p:sp>
      <p:pic>
        <p:nvPicPr>
          <p:cNvPr id="169" name="Google Shape;169;p17"/>
          <p:cNvPicPr preferRelativeResize="0"/>
          <p:nvPr/>
        </p:nvPicPr>
        <p:blipFill>
          <a:blip r:embed="rId7">
            <a:alphaModFix/>
          </a:blip>
          <a:stretch>
            <a:fillRect/>
          </a:stretch>
        </p:blipFill>
        <p:spPr>
          <a:xfrm>
            <a:off x="7637550" y="1717400"/>
            <a:ext cx="962675" cy="1251489"/>
          </a:xfrm>
          <a:prstGeom prst="rect">
            <a:avLst/>
          </a:prstGeom>
          <a:noFill/>
          <a:ln>
            <a:noFill/>
          </a:ln>
        </p:spPr>
      </p:pic>
      <p:pic>
        <p:nvPicPr>
          <p:cNvPr id="170" name="Google Shape;170;p17"/>
          <p:cNvPicPr preferRelativeResize="0"/>
          <p:nvPr/>
        </p:nvPicPr>
        <p:blipFill rotWithShape="1">
          <a:blip r:embed="rId8">
            <a:alphaModFix/>
          </a:blip>
          <a:srcRect b="9185" l="11667" r="10079" t="10525"/>
          <a:stretch/>
        </p:blipFill>
        <p:spPr>
          <a:xfrm>
            <a:off x="6185150" y="1944000"/>
            <a:ext cx="1261176" cy="888851"/>
          </a:xfrm>
          <a:prstGeom prst="rect">
            <a:avLst/>
          </a:prstGeom>
          <a:noFill/>
          <a:ln>
            <a:noFill/>
          </a:ln>
        </p:spPr>
      </p:pic>
      <p:sp>
        <p:nvSpPr>
          <p:cNvPr id="171" name="Google Shape;171;p17"/>
          <p:cNvSpPr txBox="1"/>
          <p:nvPr/>
        </p:nvSpPr>
        <p:spPr>
          <a:xfrm>
            <a:off x="1340375" y="2401200"/>
            <a:ext cx="1751100" cy="260400"/>
          </a:xfrm>
          <a:prstGeom prst="rect">
            <a:avLst/>
          </a:prstGeom>
          <a:noFill/>
          <a:ln>
            <a:noFill/>
          </a:ln>
        </p:spPr>
        <p:txBody>
          <a:bodyPr anchorCtr="0" anchor="ctr" bIns="45700" lIns="91425" spcFirstLastPara="1" rIns="91425" wrap="square" tIns="45700">
            <a:noAutofit/>
          </a:bodyPr>
          <a:lstStyle/>
          <a:p>
            <a:pPr indent="-273050" lvl="0" marL="457200" marR="0" rtl="0" algn="l">
              <a:lnSpc>
                <a:spcPct val="100000"/>
              </a:lnSpc>
              <a:spcBef>
                <a:spcPts val="0"/>
              </a:spcBef>
              <a:spcAft>
                <a:spcPts val="0"/>
              </a:spcAft>
              <a:buClr>
                <a:srgbClr val="741B47"/>
              </a:buClr>
              <a:buSzPts val="700"/>
              <a:buFont typeface="Helvetica Neue"/>
              <a:buChar char="❏"/>
            </a:pPr>
            <a:r>
              <a:rPr lang="fr" sz="1100">
                <a:solidFill>
                  <a:srgbClr val="741B47"/>
                </a:solidFill>
                <a:latin typeface="Helvetica Neue"/>
                <a:ea typeface="Helvetica Neue"/>
                <a:cs typeface="Helvetica Neue"/>
                <a:sym typeface="Helvetica Neue"/>
              </a:rPr>
              <a:t>Lipschitz bounds</a:t>
            </a:r>
            <a:endParaRPr sz="1100" u="none" cap="none" strike="noStrike">
              <a:solidFill>
                <a:srgbClr val="741B47"/>
              </a:solidFill>
              <a:latin typeface="Helvetica Neue"/>
              <a:ea typeface="Helvetica Neue"/>
              <a:cs typeface="Helvetica Neue"/>
              <a:sym typeface="Helvetica Neue"/>
            </a:endParaRPr>
          </a:p>
        </p:txBody>
      </p:sp>
      <p:sp>
        <p:nvSpPr>
          <p:cNvPr id="172" name="Google Shape;172;p17"/>
          <p:cNvSpPr txBox="1"/>
          <p:nvPr/>
        </p:nvSpPr>
        <p:spPr>
          <a:xfrm>
            <a:off x="1340375" y="2706000"/>
            <a:ext cx="2214000" cy="260400"/>
          </a:xfrm>
          <a:prstGeom prst="rect">
            <a:avLst/>
          </a:prstGeom>
          <a:noFill/>
          <a:ln>
            <a:noFill/>
          </a:ln>
        </p:spPr>
        <p:txBody>
          <a:bodyPr anchorCtr="0" anchor="ctr" bIns="45700" lIns="91425" spcFirstLastPara="1" rIns="91425" wrap="square" tIns="45700">
            <a:noAutofit/>
          </a:bodyPr>
          <a:lstStyle/>
          <a:p>
            <a:pPr indent="-273050" lvl="0" marL="457200" marR="0" rtl="0" algn="l">
              <a:lnSpc>
                <a:spcPct val="100000"/>
              </a:lnSpc>
              <a:spcBef>
                <a:spcPts val="0"/>
              </a:spcBef>
              <a:spcAft>
                <a:spcPts val="0"/>
              </a:spcAft>
              <a:buClr>
                <a:srgbClr val="741B47"/>
              </a:buClr>
              <a:buSzPts val="700"/>
              <a:buFont typeface="Helvetica Neue"/>
              <a:buChar char="❏"/>
            </a:pPr>
            <a:r>
              <a:rPr lang="fr" sz="1100">
                <a:solidFill>
                  <a:srgbClr val="741B47"/>
                </a:solidFill>
                <a:latin typeface="Helvetica Neue"/>
                <a:ea typeface="Helvetica Neue"/>
                <a:cs typeface="Helvetica Neue"/>
                <a:sym typeface="Helvetica Neue"/>
              </a:rPr>
              <a:t>Local gradient bounds</a:t>
            </a:r>
            <a:endParaRPr sz="1100" u="none" cap="none" strike="noStrike">
              <a:solidFill>
                <a:srgbClr val="741B47"/>
              </a:solidFill>
              <a:latin typeface="Helvetica Neue"/>
              <a:ea typeface="Helvetica Neue"/>
              <a:cs typeface="Helvetica Neue"/>
              <a:sym typeface="Helvetica Neue"/>
            </a:endParaRPr>
          </a:p>
        </p:txBody>
      </p:sp>
      <p:sp>
        <p:nvSpPr>
          <p:cNvPr id="173" name="Google Shape;173;p17"/>
          <p:cNvSpPr txBox="1"/>
          <p:nvPr/>
        </p:nvSpPr>
        <p:spPr>
          <a:xfrm>
            <a:off x="3473975" y="2401200"/>
            <a:ext cx="2214000" cy="260400"/>
          </a:xfrm>
          <a:prstGeom prst="rect">
            <a:avLst/>
          </a:prstGeom>
          <a:noFill/>
          <a:ln>
            <a:noFill/>
          </a:ln>
        </p:spPr>
        <p:txBody>
          <a:bodyPr anchorCtr="0" anchor="ctr" bIns="45700" lIns="91425" spcFirstLastPara="1" rIns="91425" wrap="square" tIns="45700">
            <a:noAutofit/>
          </a:bodyPr>
          <a:lstStyle/>
          <a:p>
            <a:pPr indent="-273050" lvl="0" marL="457200" marR="0" rtl="0" algn="l">
              <a:lnSpc>
                <a:spcPct val="100000"/>
              </a:lnSpc>
              <a:spcBef>
                <a:spcPts val="0"/>
              </a:spcBef>
              <a:spcAft>
                <a:spcPts val="0"/>
              </a:spcAft>
              <a:buClr>
                <a:srgbClr val="741B47"/>
              </a:buClr>
              <a:buSzPts val="700"/>
              <a:buFont typeface="Helvetica Neue"/>
              <a:buChar char="❏"/>
            </a:pPr>
            <a:r>
              <a:rPr lang="fr" sz="1100">
                <a:solidFill>
                  <a:srgbClr val="741B47"/>
                </a:solidFill>
                <a:latin typeface="Helvetica Neue"/>
                <a:ea typeface="Helvetica Neue"/>
                <a:cs typeface="Helvetica Neue"/>
                <a:sym typeface="Helvetica Neue"/>
              </a:rPr>
              <a:t>Algebraic constraints</a:t>
            </a:r>
            <a:endParaRPr sz="1100" u="none" cap="none" strike="noStrike">
              <a:solidFill>
                <a:srgbClr val="741B47"/>
              </a:solidFill>
              <a:latin typeface="Helvetica Neue"/>
              <a:ea typeface="Helvetica Neue"/>
              <a:cs typeface="Helvetica Neue"/>
              <a:sym typeface="Helvetica Neue"/>
            </a:endParaRPr>
          </a:p>
        </p:txBody>
      </p:sp>
      <p:sp>
        <p:nvSpPr>
          <p:cNvPr id="174" name="Google Shape;174;p17"/>
          <p:cNvSpPr txBox="1"/>
          <p:nvPr/>
        </p:nvSpPr>
        <p:spPr>
          <a:xfrm>
            <a:off x="3473975" y="2706000"/>
            <a:ext cx="2272200" cy="260400"/>
          </a:xfrm>
          <a:prstGeom prst="rect">
            <a:avLst/>
          </a:prstGeom>
          <a:noFill/>
          <a:ln>
            <a:noFill/>
          </a:ln>
        </p:spPr>
        <p:txBody>
          <a:bodyPr anchorCtr="0" anchor="ctr" bIns="45700" lIns="91425" spcFirstLastPara="1" rIns="91425" wrap="square" tIns="45700">
            <a:noAutofit/>
          </a:bodyPr>
          <a:lstStyle/>
          <a:p>
            <a:pPr indent="-273050" lvl="0" marL="457200" marR="0" rtl="0" algn="l">
              <a:lnSpc>
                <a:spcPct val="100000"/>
              </a:lnSpc>
              <a:spcBef>
                <a:spcPts val="0"/>
              </a:spcBef>
              <a:spcAft>
                <a:spcPts val="0"/>
              </a:spcAft>
              <a:buClr>
                <a:srgbClr val="741B47"/>
              </a:buClr>
              <a:buSzPts val="700"/>
              <a:buFont typeface="Helvetica Neue"/>
              <a:buChar char="❏"/>
            </a:pPr>
            <a:r>
              <a:rPr lang="fr" sz="1100">
                <a:solidFill>
                  <a:srgbClr val="741B47"/>
                </a:solidFill>
                <a:latin typeface="Helvetica Neue"/>
                <a:ea typeface="Helvetica Neue"/>
                <a:cs typeface="Helvetica Neue"/>
                <a:sym typeface="Helvetica Neue"/>
              </a:rPr>
              <a:t>Known terms of dynamics</a:t>
            </a:r>
            <a:endParaRPr sz="1100" u="none" cap="none" strike="noStrike">
              <a:solidFill>
                <a:srgbClr val="741B47"/>
              </a:solidFill>
              <a:latin typeface="Helvetica Neue"/>
              <a:ea typeface="Helvetica Neue"/>
              <a:cs typeface="Helvetica Neue"/>
              <a:sym typeface="Helvetica Neue"/>
            </a:endParaRPr>
          </a:p>
        </p:txBody>
      </p:sp>
      <p:sp>
        <p:nvSpPr>
          <p:cNvPr id="175" name="Google Shape;175;p17"/>
          <p:cNvSpPr/>
          <p:nvPr/>
        </p:nvSpPr>
        <p:spPr>
          <a:xfrm>
            <a:off x="273900" y="3144600"/>
            <a:ext cx="4034100" cy="595800"/>
          </a:xfrm>
          <a:prstGeom prst="rect">
            <a:avLst/>
          </a:prstGeom>
          <a:noFill/>
          <a:ln cap="flat" cmpd="sng" w="2857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txBox="1"/>
          <p:nvPr/>
        </p:nvSpPr>
        <p:spPr>
          <a:xfrm>
            <a:off x="354300" y="3162550"/>
            <a:ext cx="3953700" cy="50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b="1" lang="fr" sz="1300">
                <a:latin typeface="Helvetica Neue"/>
                <a:ea typeface="Helvetica Neue"/>
                <a:cs typeface="Helvetica Neue"/>
                <a:sym typeface="Helvetica Neue"/>
              </a:rPr>
              <a:t>Problem 1</a:t>
            </a:r>
            <a:r>
              <a:rPr lang="fr" sz="1300">
                <a:latin typeface="Helvetica Neue"/>
                <a:ea typeface="Helvetica Neue"/>
                <a:cs typeface="Helvetica Neue"/>
                <a:sym typeface="Helvetica Neue"/>
              </a:rPr>
              <a:t>: Compute an </a:t>
            </a:r>
            <a:r>
              <a:rPr lang="fr" sz="1300">
                <a:solidFill>
                  <a:srgbClr val="FF7F4F"/>
                </a:solidFill>
                <a:latin typeface="Helvetica Neue"/>
                <a:ea typeface="Helvetica Neue"/>
                <a:cs typeface="Helvetica Neue"/>
                <a:sym typeface="Helvetica Neue"/>
              </a:rPr>
              <a:t>over-approximation</a:t>
            </a:r>
            <a:r>
              <a:rPr lang="fr" sz="1300">
                <a:latin typeface="Helvetica Neue"/>
                <a:ea typeface="Helvetica Neue"/>
                <a:cs typeface="Helvetica Neue"/>
                <a:sym typeface="Helvetica Neue"/>
              </a:rPr>
              <a:t> of the </a:t>
            </a:r>
            <a:r>
              <a:rPr lang="fr" sz="1300">
                <a:solidFill>
                  <a:srgbClr val="16BDCF"/>
                </a:solidFill>
                <a:latin typeface="Helvetica Neue"/>
                <a:ea typeface="Helvetica Neue"/>
                <a:cs typeface="Helvetica Neue"/>
                <a:sym typeface="Helvetica Neue"/>
              </a:rPr>
              <a:t>reachable set</a:t>
            </a:r>
            <a:r>
              <a:rPr lang="fr" sz="1300">
                <a:latin typeface="Helvetica Neue"/>
                <a:ea typeface="Helvetica Neue"/>
                <a:cs typeface="Helvetica Neue"/>
                <a:sym typeface="Helvetica Neue"/>
              </a:rPr>
              <a:t> of the system</a:t>
            </a:r>
            <a:endParaRPr sz="1300" u="none" cap="none" strike="noStrike">
              <a:latin typeface="Helvetica Neue"/>
              <a:ea typeface="Helvetica Neue"/>
              <a:cs typeface="Helvetica Neue"/>
              <a:sym typeface="Helvetica Neue"/>
            </a:endParaRPr>
          </a:p>
        </p:txBody>
      </p:sp>
      <p:pic>
        <p:nvPicPr>
          <p:cNvPr id="177" name="Google Shape;177;p17"/>
          <p:cNvPicPr preferRelativeResize="0"/>
          <p:nvPr/>
        </p:nvPicPr>
        <p:blipFill>
          <a:blip r:embed="rId9">
            <a:alphaModFix/>
          </a:blip>
          <a:stretch>
            <a:fillRect/>
          </a:stretch>
        </p:blipFill>
        <p:spPr>
          <a:xfrm>
            <a:off x="826800" y="3842400"/>
            <a:ext cx="2034000" cy="990000"/>
          </a:xfrm>
          <a:prstGeom prst="rect">
            <a:avLst/>
          </a:prstGeom>
          <a:noFill/>
          <a:ln>
            <a:noFill/>
          </a:ln>
        </p:spPr>
      </p:pic>
      <p:sp>
        <p:nvSpPr>
          <p:cNvPr id="178" name="Google Shape;178;p17"/>
          <p:cNvSpPr/>
          <p:nvPr/>
        </p:nvSpPr>
        <p:spPr>
          <a:xfrm>
            <a:off x="2529100" y="4494413"/>
            <a:ext cx="638453" cy="129775"/>
          </a:xfrm>
          <a:custGeom>
            <a:rect b="b" l="l" r="r" t="t"/>
            <a:pathLst>
              <a:path extrusionOk="0" h="5191" w="21848">
                <a:moveTo>
                  <a:pt x="0" y="3003"/>
                </a:moveTo>
                <a:cubicBezTo>
                  <a:pt x="1757" y="4175"/>
                  <a:pt x="4258" y="5910"/>
                  <a:pt x="6069" y="4824"/>
                </a:cubicBezTo>
                <a:cubicBezTo>
                  <a:pt x="7441" y="4001"/>
                  <a:pt x="7330" y="1509"/>
                  <a:pt x="8800" y="879"/>
                </a:cubicBezTo>
                <a:cubicBezTo>
                  <a:pt x="12799" y="-834"/>
                  <a:pt x="17497" y="576"/>
                  <a:pt x="21848" y="576"/>
                </a:cubicBezTo>
              </a:path>
            </a:pathLst>
          </a:custGeom>
          <a:noFill/>
          <a:ln cap="flat" cmpd="sng" w="19050">
            <a:solidFill>
              <a:srgbClr val="0000FF"/>
            </a:solidFill>
            <a:prstDash val="solid"/>
            <a:round/>
            <a:headEnd len="med" w="med" type="stealth"/>
            <a:tailEnd len="med" w="med" type="none"/>
          </a:ln>
        </p:spPr>
      </p:sp>
      <p:sp>
        <p:nvSpPr>
          <p:cNvPr id="179" name="Google Shape;179;p17"/>
          <p:cNvSpPr txBox="1"/>
          <p:nvPr/>
        </p:nvSpPr>
        <p:spPr>
          <a:xfrm>
            <a:off x="3105200" y="4376900"/>
            <a:ext cx="734700" cy="2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Data points </a:t>
            </a:r>
            <a:endParaRPr sz="800">
              <a:solidFill>
                <a:srgbClr val="0000FF"/>
              </a:solidFill>
              <a:latin typeface="Helvetica Neue"/>
              <a:ea typeface="Helvetica Neue"/>
              <a:cs typeface="Helvetica Neue"/>
              <a:sym typeface="Helvetica Neue"/>
            </a:endParaRPr>
          </a:p>
        </p:txBody>
      </p:sp>
      <p:sp>
        <p:nvSpPr>
          <p:cNvPr id="180" name="Google Shape;180;p17"/>
          <p:cNvSpPr/>
          <p:nvPr/>
        </p:nvSpPr>
        <p:spPr>
          <a:xfrm>
            <a:off x="2101275" y="3445200"/>
            <a:ext cx="759500" cy="595822"/>
          </a:xfrm>
          <a:custGeom>
            <a:rect b="b" l="l" r="r" t="t"/>
            <a:pathLst>
              <a:path extrusionOk="0" h="21849" w="26703">
                <a:moveTo>
                  <a:pt x="0" y="21849"/>
                </a:moveTo>
                <a:cubicBezTo>
                  <a:pt x="1718" y="19700"/>
                  <a:pt x="2141" y="15625"/>
                  <a:pt x="4855" y="15173"/>
                </a:cubicBezTo>
                <a:cubicBezTo>
                  <a:pt x="7254" y="14774"/>
                  <a:pt x="9935" y="18816"/>
                  <a:pt x="11834" y="17297"/>
                </a:cubicBezTo>
                <a:cubicBezTo>
                  <a:pt x="17770" y="12546"/>
                  <a:pt x="20378" y="4219"/>
                  <a:pt x="26703" y="0"/>
                </a:cubicBezTo>
              </a:path>
            </a:pathLst>
          </a:custGeom>
          <a:noFill/>
          <a:ln cap="flat" cmpd="sng" w="19050">
            <a:solidFill>
              <a:srgbClr val="FF7F4F"/>
            </a:solidFill>
            <a:prstDash val="solid"/>
            <a:round/>
            <a:headEnd len="med" w="med" type="stealth"/>
            <a:tailEnd len="med" w="med" type="none"/>
          </a:ln>
        </p:spPr>
      </p:sp>
      <p:sp>
        <p:nvSpPr>
          <p:cNvPr id="181" name="Google Shape;181;p17"/>
          <p:cNvSpPr/>
          <p:nvPr/>
        </p:nvSpPr>
        <p:spPr>
          <a:xfrm>
            <a:off x="955525" y="3604500"/>
            <a:ext cx="364150" cy="356550"/>
          </a:xfrm>
          <a:custGeom>
            <a:rect b="b" l="l" r="r" t="t"/>
            <a:pathLst>
              <a:path extrusionOk="0" h="14262" w="14566">
                <a:moveTo>
                  <a:pt x="0" y="0"/>
                </a:moveTo>
                <a:cubicBezTo>
                  <a:pt x="2720" y="2176"/>
                  <a:pt x="1876" y="7176"/>
                  <a:pt x="4552" y="9407"/>
                </a:cubicBezTo>
                <a:cubicBezTo>
                  <a:pt x="7401" y="11782"/>
                  <a:pt x="12507" y="11176"/>
                  <a:pt x="14566" y="14262"/>
                </a:cubicBezTo>
              </a:path>
            </a:pathLst>
          </a:custGeom>
          <a:noFill/>
          <a:ln cap="flat" cmpd="sng" w="19050">
            <a:solidFill>
              <a:srgbClr val="16BDCF"/>
            </a:solidFill>
            <a:prstDash val="solid"/>
            <a:round/>
            <a:headEnd len="med" w="med" type="none"/>
            <a:tailEnd len="med" w="med" type="stealth"/>
          </a:ln>
        </p:spPr>
      </p:sp>
      <p:sp>
        <p:nvSpPr>
          <p:cNvPr id="182" name="Google Shape;182;p17"/>
          <p:cNvSpPr/>
          <p:nvPr/>
        </p:nvSpPr>
        <p:spPr>
          <a:xfrm>
            <a:off x="4693500" y="3144600"/>
            <a:ext cx="4174500" cy="595800"/>
          </a:xfrm>
          <a:prstGeom prst="rect">
            <a:avLst/>
          </a:prstGeom>
          <a:noFill/>
          <a:ln cap="flat" cmpd="sng" w="2857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txBox="1"/>
          <p:nvPr/>
        </p:nvSpPr>
        <p:spPr>
          <a:xfrm>
            <a:off x="4773900" y="3162550"/>
            <a:ext cx="4094100" cy="50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b="1" lang="fr" sz="1300">
                <a:latin typeface="Helvetica Neue"/>
                <a:ea typeface="Helvetica Neue"/>
                <a:cs typeface="Helvetica Neue"/>
                <a:sym typeface="Helvetica Neue"/>
              </a:rPr>
              <a:t>Problem 2</a:t>
            </a:r>
            <a:r>
              <a:rPr lang="fr" sz="1300">
                <a:latin typeface="Helvetica Neue"/>
                <a:ea typeface="Helvetica Neue"/>
                <a:cs typeface="Helvetica Neue"/>
                <a:sym typeface="Helvetica Neue"/>
              </a:rPr>
              <a:t>: At each time   , Compute a solution to the </a:t>
            </a:r>
            <a:r>
              <a:rPr b="1" lang="fr" sz="1300">
                <a:latin typeface="Helvetica Neue"/>
                <a:ea typeface="Helvetica Neue"/>
                <a:cs typeface="Helvetica Neue"/>
                <a:sym typeface="Helvetica Neue"/>
              </a:rPr>
              <a:t>one-step optimal control</a:t>
            </a:r>
            <a:r>
              <a:rPr lang="fr" sz="1300">
                <a:latin typeface="Helvetica Neue"/>
                <a:ea typeface="Helvetica Neue"/>
                <a:cs typeface="Helvetica Neue"/>
                <a:sym typeface="Helvetica Neue"/>
              </a:rPr>
              <a:t> problem</a:t>
            </a:r>
            <a:endParaRPr sz="1300" u="none" cap="none" strike="noStrike">
              <a:latin typeface="Helvetica Neue"/>
              <a:ea typeface="Helvetica Neue"/>
              <a:cs typeface="Helvetica Neue"/>
              <a:sym typeface="Helvetica Neue"/>
            </a:endParaRPr>
          </a:p>
        </p:txBody>
      </p:sp>
      <p:sp>
        <p:nvSpPr>
          <p:cNvPr id="184" name="Google Shape;184;p17"/>
          <p:cNvSpPr/>
          <p:nvPr/>
        </p:nvSpPr>
        <p:spPr>
          <a:xfrm rot="5406095">
            <a:off x="5987150" y="4196850"/>
            <a:ext cx="169200" cy="128700"/>
          </a:xfrm>
          <a:prstGeom prst="leftBrace">
            <a:avLst>
              <a:gd fmla="val 50000" name="adj1"/>
              <a:gd fmla="val 50000" name="adj2"/>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rot="5404379">
            <a:off x="7242975" y="3602250"/>
            <a:ext cx="235500" cy="1158000"/>
          </a:xfrm>
          <a:prstGeom prst="leftBrace">
            <a:avLst>
              <a:gd fmla="val 50000" name="adj1"/>
              <a:gd fmla="val 50801"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txBox="1"/>
          <p:nvPr/>
        </p:nvSpPr>
        <p:spPr>
          <a:xfrm>
            <a:off x="4756388" y="3863100"/>
            <a:ext cx="973200" cy="259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000">
                <a:solidFill>
                  <a:srgbClr val="6AA84F"/>
                </a:solidFill>
                <a:latin typeface="Helvetica Neue"/>
                <a:ea typeface="Helvetica Neue"/>
                <a:cs typeface="Helvetica Neue"/>
                <a:sym typeface="Helvetica Neue"/>
              </a:rPr>
              <a:t>Cost function</a:t>
            </a:r>
            <a:endParaRPr sz="1000" u="none" cap="none" strike="noStrike">
              <a:solidFill>
                <a:srgbClr val="6AA84F"/>
              </a:solidFill>
              <a:latin typeface="Helvetica Neue"/>
              <a:ea typeface="Helvetica Neue"/>
              <a:cs typeface="Helvetica Neue"/>
              <a:sym typeface="Helvetica Neue"/>
            </a:endParaRPr>
          </a:p>
        </p:txBody>
      </p:sp>
      <p:cxnSp>
        <p:nvCxnSpPr>
          <p:cNvPr id="187" name="Google Shape;187;p17"/>
          <p:cNvCxnSpPr>
            <a:stCxn id="184" idx="1"/>
            <a:endCxn id="186" idx="3"/>
          </p:cNvCxnSpPr>
          <p:nvPr/>
        </p:nvCxnSpPr>
        <p:spPr>
          <a:xfrm flipH="1" rot="5400000">
            <a:off x="5808800" y="3913500"/>
            <a:ext cx="183900" cy="342300"/>
          </a:xfrm>
          <a:prstGeom prst="bentConnector2">
            <a:avLst/>
          </a:prstGeom>
          <a:noFill/>
          <a:ln cap="flat" cmpd="sng" w="19050">
            <a:solidFill>
              <a:srgbClr val="6AA84F"/>
            </a:solidFill>
            <a:prstDash val="solid"/>
            <a:round/>
            <a:headEnd len="med" w="med" type="stealth"/>
            <a:tailEnd len="med" w="med" type="none"/>
          </a:ln>
        </p:spPr>
      </p:cxnSp>
      <p:sp>
        <p:nvSpPr>
          <p:cNvPr id="188" name="Google Shape;188;p17"/>
          <p:cNvSpPr txBox="1"/>
          <p:nvPr/>
        </p:nvSpPr>
        <p:spPr>
          <a:xfrm>
            <a:off x="7431600" y="3761400"/>
            <a:ext cx="1479600" cy="204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400"/>
              <a:buFont typeface="Arial"/>
              <a:buNone/>
            </a:pPr>
            <a:r>
              <a:rPr lang="fr" sz="1000">
                <a:solidFill>
                  <a:srgbClr val="0000FF"/>
                </a:solidFill>
                <a:latin typeface="Helvetica Neue"/>
                <a:ea typeface="Helvetica Neue"/>
                <a:cs typeface="Helvetica Neue"/>
                <a:sym typeface="Helvetica Neue"/>
              </a:rPr>
              <a:t>Unknown future state</a:t>
            </a:r>
            <a:endParaRPr sz="1000" u="none" cap="none" strike="noStrike">
              <a:solidFill>
                <a:srgbClr val="0000FF"/>
              </a:solidFill>
              <a:latin typeface="Helvetica Neue"/>
              <a:ea typeface="Helvetica Neue"/>
              <a:cs typeface="Helvetica Neue"/>
              <a:sym typeface="Helvetica Neue"/>
            </a:endParaRPr>
          </a:p>
        </p:txBody>
      </p:sp>
      <p:cxnSp>
        <p:nvCxnSpPr>
          <p:cNvPr id="189" name="Google Shape;189;p17"/>
          <p:cNvCxnSpPr>
            <a:stCxn id="185" idx="1"/>
            <a:endCxn id="188" idx="1"/>
          </p:cNvCxnSpPr>
          <p:nvPr/>
        </p:nvCxnSpPr>
        <p:spPr>
          <a:xfrm rot="-5400000">
            <a:off x="7291899" y="3923700"/>
            <a:ext cx="199500" cy="80100"/>
          </a:xfrm>
          <a:prstGeom prst="bentConnector2">
            <a:avLst/>
          </a:prstGeom>
          <a:noFill/>
          <a:ln cap="flat" cmpd="sng" w="19050">
            <a:solidFill>
              <a:srgbClr val="0000FF"/>
            </a:solidFill>
            <a:prstDash val="solid"/>
            <a:round/>
            <a:headEnd len="med" w="med" type="stealth"/>
            <a:tailEnd len="med" w="med" type="none"/>
          </a:ln>
        </p:spPr>
      </p:cxnSp>
      <p:sp>
        <p:nvSpPr>
          <p:cNvPr id="190" name="Google Shape;190;p17"/>
          <p:cNvSpPr txBox="1"/>
          <p:nvPr/>
        </p:nvSpPr>
        <p:spPr>
          <a:xfrm>
            <a:off x="5120750" y="4604400"/>
            <a:ext cx="3383400" cy="298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400"/>
              <a:buFont typeface="Arial"/>
              <a:buNone/>
            </a:pPr>
            <a:r>
              <a:rPr b="1" lang="fr" sz="1200">
                <a:latin typeface="Helvetica Neue"/>
                <a:ea typeface="Helvetica Neue"/>
                <a:cs typeface="Helvetica Neue"/>
                <a:sym typeface="Helvetica Neue"/>
              </a:rPr>
              <a:t>We can only hope for approximate solutions</a:t>
            </a:r>
            <a:endParaRPr b="1" sz="1200" u="none" cap="none" strike="noStrike">
              <a:latin typeface="Helvetica Neue"/>
              <a:ea typeface="Helvetica Neue"/>
              <a:cs typeface="Helvetica Neue"/>
              <a:sym typeface="Helvetica Neue"/>
            </a:endParaRPr>
          </a:p>
        </p:txBody>
      </p:sp>
      <p:pic>
        <p:nvPicPr>
          <p:cNvPr id="191" name="Google Shape;191;p17"/>
          <p:cNvPicPr preferRelativeResize="0"/>
          <p:nvPr/>
        </p:nvPicPr>
        <p:blipFill>
          <a:blip r:embed="rId10">
            <a:alphaModFix/>
          </a:blip>
          <a:stretch>
            <a:fillRect/>
          </a:stretch>
        </p:blipFill>
        <p:spPr>
          <a:xfrm>
            <a:off x="5234400" y="4321200"/>
            <a:ext cx="2788500" cy="234000"/>
          </a:xfrm>
          <a:prstGeom prst="rect">
            <a:avLst/>
          </a:prstGeom>
          <a:noFill/>
          <a:ln>
            <a:noFill/>
          </a:ln>
        </p:spPr>
      </p:pic>
      <p:pic>
        <p:nvPicPr>
          <p:cNvPr id="192" name="Google Shape;192;p17"/>
          <p:cNvPicPr preferRelativeResize="0"/>
          <p:nvPr/>
        </p:nvPicPr>
        <p:blipFill>
          <a:blip r:embed="rId11">
            <a:alphaModFix/>
          </a:blip>
          <a:stretch>
            <a:fillRect/>
          </a:stretch>
        </p:blipFill>
        <p:spPr>
          <a:xfrm>
            <a:off x="6736200" y="3252600"/>
            <a:ext cx="72000" cy="16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nvSpPr>
        <p:spPr>
          <a:xfrm>
            <a:off x="27000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Solution Approach in a Nutshell</a:t>
            </a:r>
            <a:endParaRPr b="1" sz="1600">
              <a:solidFill>
                <a:schemeClr val="dk1"/>
              </a:solidFill>
              <a:latin typeface="Helvetica Neue"/>
              <a:ea typeface="Helvetica Neue"/>
              <a:cs typeface="Helvetica Neue"/>
              <a:sym typeface="Helvetica Neue"/>
            </a:endParaRPr>
          </a:p>
        </p:txBody>
      </p:sp>
      <p:sp>
        <p:nvSpPr>
          <p:cNvPr id="198" name="Google Shape;198;p18"/>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99" name="Google Shape;199;p18"/>
          <p:cNvSpPr/>
          <p:nvPr/>
        </p:nvSpPr>
        <p:spPr>
          <a:xfrm>
            <a:off x="6288250" y="2206412"/>
            <a:ext cx="2655300" cy="1784100"/>
          </a:xfrm>
          <a:prstGeom prst="rect">
            <a:avLst/>
          </a:prstGeom>
          <a:solidFill>
            <a:schemeClr val="lt2"/>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6339250" y="572025"/>
            <a:ext cx="2512500" cy="791700"/>
          </a:xfrm>
          <a:prstGeom prst="rect">
            <a:avLst/>
          </a:prstGeom>
          <a:solidFill>
            <a:schemeClr val="lt2"/>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txBox="1"/>
          <p:nvPr/>
        </p:nvSpPr>
        <p:spPr>
          <a:xfrm>
            <a:off x="6461502" y="591340"/>
            <a:ext cx="2188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Control-affine linearization of reachable set</a:t>
            </a:r>
            <a:endParaRPr b="1" sz="1100">
              <a:latin typeface="Helvetica Neue"/>
              <a:ea typeface="Helvetica Neue"/>
              <a:cs typeface="Helvetica Neue"/>
              <a:sym typeface="Helvetica Neue"/>
            </a:endParaRPr>
          </a:p>
        </p:txBody>
      </p:sp>
      <p:sp>
        <p:nvSpPr>
          <p:cNvPr id="202" name="Google Shape;202;p18"/>
          <p:cNvSpPr/>
          <p:nvPr/>
        </p:nvSpPr>
        <p:spPr>
          <a:xfrm>
            <a:off x="2415475" y="633600"/>
            <a:ext cx="2808000" cy="706200"/>
          </a:xfrm>
          <a:prstGeom prst="rect">
            <a:avLst/>
          </a:prstGeom>
          <a:solidFill>
            <a:schemeClr val="lt2"/>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txBox="1"/>
          <p:nvPr/>
        </p:nvSpPr>
        <p:spPr>
          <a:xfrm>
            <a:off x="2662850" y="661900"/>
            <a:ext cx="2244900" cy="26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C</a:t>
            </a:r>
            <a:r>
              <a:rPr b="1" lang="fr" sz="1100">
                <a:latin typeface="Helvetica Neue"/>
                <a:ea typeface="Helvetica Neue"/>
                <a:cs typeface="Helvetica Neue"/>
                <a:sym typeface="Helvetica Neue"/>
              </a:rPr>
              <a:t>onvex relaxations </a:t>
            </a:r>
            <a:endParaRPr b="1" sz="1100">
              <a:latin typeface="Helvetica Neue"/>
              <a:ea typeface="Helvetica Neue"/>
              <a:cs typeface="Helvetica Neue"/>
              <a:sym typeface="Helvetica Neue"/>
            </a:endParaRPr>
          </a:p>
        </p:txBody>
      </p:sp>
      <p:cxnSp>
        <p:nvCxnSpPr>
          <p:cNvPr id="204" name="Google Shape;204;p18"/>
          <p:cNvCxnSpPr>
            <a:stCxn id="205" idx="3"/>
            <a:endCxn id="199" idx="1"/>
          </p:cNvCxnSpPr>
          <p:nvPr/>
        </p:nvCxnSpPr>
        <p:spPr>
          <a:xfrm flipH="1" rot="10800000">
            <a:off x="5136100" y="3098425"/>
            <a:ext cx="1152300" cy="600900"/>
          </a:xfrm>
          <a:prstGeom prst="straightConnector1">
            <a:avLst/>
          </a:prstGeom>
          <a:noFill/>
          <a:ln cap="flat" cmpd="sng" w="19050">
            <a:solidFill>
              <a:schemeClr val="dk1"/>
            </a:solidFill>
            <a:prstDash val="solid"/>
            <a:round/>
            <a:headEnd len="med" w="med" type="none"/>
            <a:tailEnd len="med" w="med" type="triangle"/>
          </a:ln>
        </p:spPr>
      </p:cxnSp>
      <p:sp>
        <p:nvSpPr>
          <p:cNvPr id="206" name="Google Shape;206;p18"/>
          <p:cNvSpPr txBox="1"/>
          <p:nvPr/>
        </p:nvSpPr>
        <p:spPr>
          <a:xfrm rot="1909">
            <a:off x="5241093" y="947360"/>
            <a:ext cx="1080600" cy="26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900">
                <a:latin typeface="Helvetica Neue"/>
                <a:ea typeface="Helvetica Neue"/>
                <a:cs typeface="Helvetica Neue"/>
                <a:sym typeface="Helvetica Neue"/>
              </a:rPr>
              <a:t>Convexification</a:t>
            </a:r>
            <a:endParaRPr sz="900">
              <a:latin typeface="Helvetica Neue"/>
              <a:ea typeface="Helvetica Neue"/>
              <a:cs typeface="Helvetica Neue"/>
              <a:sym typeface="Helvetica Neue"/>
            </a:endParaRPr>
          </a:p>
        </p:txBody>
      </p:sp>
      <p:sp>
        <p:nvSpPr>
          <p:cNvPr id="207" name="Google Shape;207;p18"/>
          <p:cNvSpPr txBox="1"/>
          <p:nvPr/>
        </p:nvSpPr>
        <p:spPr>
          <a:xfrm rot="-2788">
            <a:off x="1348685" y="1263456"/>
            <a:ext cx="14796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900">
                <a:latin typeface="Helvetica Neue"/>
                <a:ea typeface="Helvetica Neue"/>
                <a:cs typeface="Helvetica Neue"/>
                <a:sym typeface="Helvetica Neue"/>
              </a:rPr>
              <a:t>Near-optimal control</a:t>
            </a:r>
            <a:endParaRPr sz="900">
              <a:latin typeface="Helvetica Neue"/>
              <a:ea typeface="Helvetica Neue"/>
              <a:cs typeface="Helvetica Neue"/>
              <a:sym typeface="Helvetica Neue"/>
            </a:endParaRPr>
          </a:p>
        </p:txBody>
      </p:sp>
      <p:sp>
        <p:nvSpPr>
          <p:cNvPr id="208" name="Google Shape;208;p18"/>
          <p:cNvSpPr txBox="1"/>
          <p:nvPr/>
        </p:nvSpPr>
        <p:spPr>
          <a:xfrm>
            <a:off x="4124925" y="1819438"/>
            <a:ext cx="1756800" cy="392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Side information</a:t>
            </a:r>
            <a:endParaRPr b="1" sz="1100">
              <a:latin typeface="Helvetica Neue"/>
              <a:ea typeface="Helvetica Neue"/>
              <a:cs typeface="Helvetica Neue"/>
              <a:sym typeface="Helvetica Neue"/>
            </a:endParaRPr>
          </a:p>
        </p:txBody>
      </p:sp>
      <p:cxnSp>
        <p:nvCxnSpPr>
          <p:cNvPr id="209" name="Google Shape;209;p18"/>
          <p:cNvCxnSpPr>
            <a:stCxn id="210" idx="2"/>
            <a:endCxn id="205" idx="1"/>
          </p:cNvCxnSpPr>
          <p:nvPr/>
        </p:nvCxnSpPr>
        <p:spPr>
          <a:xfrm flipH="1" rot="-5400000">
            <a:off x="1507950" y="2583875"/>
            <a:ext cx="668100" cy="1563000"/>
          </a:xfrm>
          <a:prstGeom prst="bentConnector2">
            <a:avLst/>
          </a:prstGeom>
          <a:noFill/>
          <a:ln cap="flat" cmpd="sng" w="19050">
            <a:solidFill>
              <a:schemeClr val="dk1"/>
            </a:solidFill>
            <a:prstDash val="solid"/>
            <a:round/>
            <a:headEnd len="med" w="med" type="none"/>
            <a:tailEnd len="med" w="med" type="triangle"/>
          </a:ln>
        </p:spPr>
      </p:cxnSp>
      <p:sp>
        <p:nvSpPr>
          <p:cNvPr id="210" name="Google Shape;210;p18"/>
          <p:cNvSpPr/>
          <p:nvPr/>
        </p:nvSpPr>
        <p:spPr>
          <a:xfrm>
            <a:off x="224550" y="1586225"/>
            <a:ext cx="1671900" cy="1445100"/>
          </a:xfrm>
          <a:prstGeom prst="rect">
            <a:avLst/>
          </a:prstGeom>
          <a:solidFill>
            <a:schemeClr val="lt2"/>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5" name="Google Shape;205;p18"/>
          <p:cNvSpPr/>
          <p:nvPr/>
        </p:nvSpPr>
        <p:spPr>
          <a:xfrm>
            <a:off x="2623600" y="2631925"/>
            <a:ext cx="2512500" cy="2134800"/>
          </a:xfrm>
          <a:prstGeom prst="rect">
            <a:avLst/>
          </a:prstGeom>
          <a:solidFill>
            <a:schemeClr val="lt2"/>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nvSpPr>
        <p:spPr>
          <a:xfrm>
            <a:off x="189000" y="1592150"/>
            <a:ext cx="17121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Unknown dynamical system</a:t>
            </a:r>
            <a:endParaRPr b="1" sz="1100">
              <a:latin typeface="Helvetica Neue"/>
              <a:ea typeface="Helvetica Neue"/>
              <a:cs typeface="Helvetica Neue"/>
              <a:sym typeface="Helvetica Neue"/>
            </a:endParaRPr>
          </a:p>
        </p:txBody>
      </p:sp>
      <p:pic>
        <p:nvPicPr>
          <p:cNvPr id="212" name="Google Shape;212;p18"/>
          <p:cNvPicPr preferRelativeResize="0"/>
          <p:nvPr/>
        </p:nvPicPr>
        <p:blipFill>
          <a:blip r:embed="rId3">
            <a:alphaModFix/>
          </a:blip>
          <a:stretch>
            <a:fillRect/>
          </a:stretch>
        </p:blipFill>
        <p:spPr>
          <a:xfrm>
            <a:off x="288172" y="2288237"/>
            <a:ext cx="1538100" cy="678382"/>
          </a:xfrm>
          <a:prstGeom prst="rect">
            <a:avLst/>
          </a:prstGeom>
          <a:noFill/>
          <a:ln>
            <a:noFill/>
          </a:ln>
        </p:spPr>
      </p:pic>
      <p:sp>
        <p:nvSpPr>
          <p:cNvPr id="213" name="Google Shape;213;p18"/>
          <p:cNvSpPr txBox="1"/>
          <p:nvPr/>
        </p:nvSpPr>
        <p:spPr>
          <a:xfrm>
            <a:off x="2852200" y="2767700"/>
            <a:ext cx="2063100" cy="29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Data-driven differential inclusion</a:t>
            </a:r>
            <a:endParaRPr b="1" sz="1100">
              <a:latin typeface="Helvetica Neue"/>
              <a:ea typeface="Helvetica Neue"/>
              <a:cs typeface="Helvetica Neue"/>
              <a:sym typeface="Helvetica Neue"/>
            </a:endParaRPr>
          </a:p>
        </p:txBody>
      </p:sp>
      <p:pic>
        <p:nvPicPr>
          <p:cNvPr id="214" name="Google Shape;214;p18"/>
          <p:cNvPicPr preferRelativeResize="0"/>
          <p:nvPr/>
        </p:nvPicPr>
        <p:blipFill rotWithShape="1">
          <a:blip r:embed="rId4">
            <a:alphaModFix/>
          </a:blip>
          <a:srcRect b="9463" l="10865" r="0" t="3398"/>
          <a:stretch/>
        </p:blipFill>
        <p:spPr>
          <a:xfrm>
            <a:off x="2868600" y="5552975"/>
            <a:ext cx="2028446" cy="1445100"/>
          </a:xfrm>
          <a:prstGeom prst="rect">
            <a:avLst/>
          </a:prstGeom>
          <a:noFill/>
          <a:ln>
            <a:noFill/>
          </a:ln>
        </p:spPr>
      </p:pic>
      <p:sp>
        <p:nvSpPr>
          <p:cNvPr id="215" name="Google Shape;215;p18"/>
          <p:cNvSpPr txBox="1"/>
          <p:nvPr/>
        </p:nvSpPr>
        <p:spPr>
          <a:xfrm>
            <a:off x="2313750" y="1822000"/>
            <a:ext cx="1755300" cy="3936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solidFill>
                  <a:srgbClr val="FF0000"/>
                </a:solidFill>
                <a:latin typeface="Helvetica Neue"/>
                <a:ea typeface="Helvetica Neue"/>
                <a:cs typeface="Helvetica Neue"/>
                <a:sym typeface="Helvetica Neue"/>
              </a:rPr>
              <a:t>Upper bound on Lipschitz constants</a:t>
            </a:r>
            <a:endParaRPr b="1" sz="1100">
              <a:solidFill>
                <a:srgbClr val="FF0000"/>
              </a:solidFill>
              <a:latin typeface="Helvetica Neue"/>
              <a:ea typeface="Helvetica Neue"/>
              <a:cs typeface="Helvetica Neue"/>
              <a:sym typeface="Helvetica Neue"/>
            </a:endParaRPr>
          </a:p>
        </p:txBody>
      </p:sp>
      <p:cxnSp>
        <p:nvCxnSpPr>
          <p:cNvPr id="216" name="Google Shape;216;p18"/>
          <p:cNvCxnSpPr>
            <a:stCxn id="215" idx="2"/>
            <a:endCxn id="205" idx="0"/>
          </p:cNvCxnSpPr>
          <p:nvPr/>
        </p:nvCxnSpPr>
        <p:spPr>
          <a:xfrm>
            <a:off x="3191400" y="2215600"/>
            <a:ext cx="688500" cy="416400"/>
          </a:xfrm>
          <a:prstGeom prst="straightConnector1">
            <a:avLst/>
          </a:prstGeom>
          <a:noFill/>
          <a:ln cap="flat" cmpd="sng" w="19050">
            <a:solidFill>
              <a:schemeClr val="dk1"/>
            </a:solidFill>
            <a:prstDash val="solid"/>
            <a:round/>
            <a:headEnd len="med" w="med" type="none"/>
            <a:tailEnd len="med" w="med" type="triangle"/>
          </a:ln>
        </p:spPr>
      </p:cxnSp>
      <p:sp>
        <p:nvSpPr>
          <p:cNvPr id="217" name="Google Shape;217;p18"/>
          <p:cNvSpPr txBox="1"/>
          <p:nvPr/>
        </p:nvSpPr>
        <p:spPr>
          <a:xfrm rot="-766">
            <a:off x="5077585" y="3717269"/>
            <a:ext cx="1345500" cy="2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latin typeface="Helvetica Neue"/>
                <a:ea typeface="Helvetica Neue"/>
                <a:cs typeface="Helvetica Neue"/>
                <a:sym typeface="Helvetica Neue"/>
              </a:rPr>
              <a:t>Interval Taylor-based methods</a:t>
            </a:r>
            <a:endParaRPr sz="900">
              <a:latin typeface="Helvetica Neue"/>
              <a:ea typeface="Helvetica Neue"/>
              <a:cs typeface="Helvetica Neue"/>
              <a:sym typeface="Helvetica Neue"/>
            </a:endParaRPr>
          </a:p>
        </p:txBody>
      </p:sp>
      <p:cxnSp>
        <p:nvCxnSpPr>
          <p:cNvPr id="218" name="Google Shape;218;p18"/>
          <p:cNvCxnSpPr>
            <a:stCxn id="208" idx="2"/>
            <a:endCxn id="205" idx="0"/>
          </p:cNvCxnSpPr>
          <p:nvPr/>
        </p:nvCxnSpPr>
        <p:spPr>
          <a:xfrm flipH="1">
            <a:off x="3879825" y="2211838"/>
            <a:ext cx="1123500" cy="420000"/>
          </a:xfrm>
          <a:prstGeom prst="straightConnector1">
            <a:avLst/>
          </a:prstGeom>
          <a:noFill/>
          <a:ln cap="flat" cmpd="sng" w="19050">
            <a:solidFill>
              <a:schemeClr val="dk1"/>
            </a:solidFill>
            <a:prstDash val="solid"/>
            <a:round/>
            <a:headEnd len="med" w="med" type="none"/>
            <a:tailEnd len="med" w="med" type="triangle"/>
          </a:ln>
        </p:spPr>
      </p:cxnSp>
      <p:sp>
        <p:nvSpPr>
          <p:cNvPr id="219" name="Google Shape;219;p18"/>
          <p:cNvSpPr txBox="1"/>
          <p:nvPr/>
        </p:nvSpPr>
        <p:spPr>
          <a:xfrm>
            <a:off x="6258091" y="2200200"/>
            <a:ext cx="2734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Over-approximations of Reachable Sets</a:t>
            </a:r>
            <a:endParaRPr b="1" sz="1100">
              <a:latin typeface="Helvetica Neue"/>
              <a:ea typeface="Helvetica Neue"/>
              <a:cs typeface="Helvetica Neue"/>
              <a:sym typeface="Helvetica Neue"/>
            </a:endParaRPr>
          </a:p>
        </p:txBody>
      </p:sp>
      <p:pic>
        <p:nvPicPr>
          <p:cNvPr id="220" name="Google Shape;220;p18"/>
          <p:cNvPicPr preferRelativeResize="0"/>
          <p:nvPr/>
        </p:nvPicPr>
        <p:blipFill>
          <a:blip r:embed="rId5">
            <a:alphaModFix/>
          </a:blip>
          <a:stretch>
            <a:fillRect/>
          </a:stretch>
        </p:blipFill>
        <p:spPr>
          <a:xfrm>
            <a:off x="6397600" y="5467351"/>
            <a:ext cx="2327045" cy="1139450"/>
          </a:xfrm>
          <a:prstGeom prst="rect">
            <a:avLst/>
          </a:prstGeom>
          <a:noFill/>
          <a:ln>
            <a:noFill/>
          </a:ln>
        </p:spPr>
      </p:pic>
      <p:pic>
        <p:nvPicPr>
          <p:cNvPr id="221" name="Google Shape;221;p18"/>
          <p:cNvPicPr preferRelativeResize="0"/>
          <p:nvPr/>
        </p:nvPicPr>
        <p:blipFill>
          <a:blip r:embed="rId6">
            <a:alphaModFix/>
          </a:blip>
          <a:stretch>
            <a:fillRect/>
          </a:stretch>
        </p:blipFill>
        <p:spPr>
          <a:xfrm>
            <a:off x="6691725" y="1085775"/>
            <a:ext cx="1788279" cy="144000"/>
          </a:xfrm>
          <a:prstGeom prst="rect">
            <a:avLst/>
          </a:prstGeom>
          <a:noFill/>
          <a:ln>
            <a:noFill/>
          </a:ln>
        </p:spPr>
      </p:pic>
      <p:cxnSp>
        <p:nvCxnSpPr>
          <p:cNvPr id="222" name="Google Shape;222;p18"/>
          <p:cNvCxnSpPr>
            <a:stCxn id="219" idx="0"/>
            <a:endCxn id="200" idx="2"/>
          </p:cNvCxnSpPr>
          <p:nvPr/>
        </p:nvCxnSpPr>
        <p:spPr>
          <a:xfrm rot="10800000">
            <a:off x="7595491" y="1363800"/>
            <a:ext cx="29700" cy="836400"/>
          </a:xfrm>
          <a:prstGeom prst="straightConnector1">
            <a:avLst/>
          </a:prstGeom>
          <a:noFill/>
          <a:ln cap="flat" cmpd="sng" w="19050">
            <a:solidFill>
              <a:schemeClr val="dk1"/>
            </a:solidFill>
            <a:prstDash val="solid"/>
            <a:round/>
            <a:headEnd len="med" w="med" type="none"/>
            <a:tailEnd len="med" w="med" type="triangle"/>
          </a:ln>
        </p:spPr>
      </p:cxnSp>
      <p:sp>
        <p:nvSpPr>
          <p:cNvPr id="223" name="Google Shape;223;p18"/>
          <p:cNvSpPr txBox="1"/>
          <p:nvPr/>
        </p:nvSpPr>
        <p:spPr>
          <a:xfrm>
            <a:off x="7450975" y="1706775"/>
            <a:ext cx="1434600" cy="29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900">
                <a:latin typeface="Helvetica Neue"/>
                <a:ea typeface="Helvetica Neue"/>
                <a:cs typeface="Helvetica Neue"/>
                <a:sym typeface="Helvetica Neue"/>
              </a:rPr>
              <a:t>Linearization around control</a:t>
            </a:r>
            <a:endParaRPr sz="900">
              <a:latin typeface="Helvetica Neue"/>
              <a:ea typeface="Helvetica Neue"/>
              <a:cs typeface="Helvetica Neue"/>
              <a:sym typeface="Helvetica Neue"/>
            </a:endParaRPr>
          </a:p>
        </p:txBody>
      </p:sp>
      <p:cxnSp>
        <p:nvCxnSpPr>
          <p:cNvPr id="224" name="Google Shape;224;p18"/>
          <p:cNvCxnSpPr>
            <a:stCxn id="202" idx="1"/>
            <a:endCxn id="211" idx="0"/>
          </p:cNvCxnSpPr>
          <p:nvPr/>
        </p:nvCxnSpPr>
        <p:spPr>
          <a:xfrm flipH="1">
            <a:off x="1045075" y="986700"/>
            <a:ext cx="1370400" cy="605400"/>
          </a:xfrm>
          <a:prstGeom prst="straightConnector1">
            <a:avLst/>
          </a:prstGeom>
          <a:noFill/>
          <a:ln cap="flat" cmpd="sng" w="19050">
            <a:solidFill>
              <a:schemeClr val="dk1"/>
            </a:solidFill>
            <a:prstDash val="solid"/>
            <a:round/>
            <a:headEnd len="med" w="med" type="none"/>
            <a:tailEnd len="med" w="med" type="triangle"/>
          </a:ln>
        </p:spPr>
      </p:cxnSp>
      <p:cxnSp>
        <p:nvCxnSpPr>
          <p:cNvPr id="225" name="Google Shape;225;p18"/>
          <p:cNvCxnSpPr>
            <a:stCxn id="200" idx="1"/>
            <a:endCxn id="202" idx="3"/>
          </p:cNvCxnSpPr>
          <p:nvPr/>
        </p:nvCxnSpPr>
        <p:spPr>
          <a:xfrm flipH="1">
            <a:off x="5223550" y="967875"/>
            <a:ext cx="1115700" cy="18900"/>
          </a:xfrm>
          <a:prstGeom prst="straightConnector1">
            <a:avLst/>
          </a:prstGeom>
          <a:noFill/>
          <a:ln cap="flat" cmpd="sng" w="19050">
            <a:solidFill>
              <a:schemeClr val="dk1"/>
            </a:solidFill>
            <a:prstDash val="solid"/>
            <a:round/>
            <a:headEnd len="med" w="med" type="none"/>
            <a:tailEnd len="med" w="med" type="triangle"/>
          </a:ln>
        </p:spPr>
      </p:cxnSp>
      <p:sp>
        <p:nvSpPr>
          <p:cNvPr id="226" name="Google Shape;226;p18"/>
          <p:cNvSpPr txBox="1"/>
          <p:nvPr/>
        </p:nvSpPr>
        <p:spPr>
          <a:xfrm>
            <a:off x="1658550" y="2862000"/>
            <a:ext cx="227700" cy="165900"/>
          </a:xfrm>
          <a:prstGeom prst="rect">
            <a:avLst/>
          </a:prstGeom>
          <a:solidFill>
            <a:srgbClr val="003DFF">
              <a:alpha val="1784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latin typeface="Helvetica Neue"/>
                <a:ea typeface="Helvetica Neue"/>
                <a:cs typeface="Helvetica Neue"/>
                <a:sym typeface="Helvetica Neue"/>
              </a:rPr>
              <a:t>1</a:t>
            </a:r>
            <a:endParaRPr b="1" sz="800">
              <a:latin typeface="Helvetica Neue"/>
              <a:ea typeface="Helvetica Neue"/>
              <a:cs typeface="Helvetica Neue"/>
              <a:sym typeface="Helvetica Neue"/>
            </a:endParaRPr>
          </a:p>
        </p:txBody>
      </p:sp>
      <p:sp>
        <p:nvSpPr>
          <p:cNvPr id="227" name="Google Shape;227;p18"/>
          <p:cNvSpPr txBox="1"/>
          <p:nvPr/>
        </p:nvSpPr>
        <p:spPr>
          <a:xfrm>
            <a:off x="4902600" y="4590000"/>
            <a:ext cx="227700" cy="165900"/>
          </a:xfrm>
          <a:prstGeom prst="rect">
            <a:avLst/>
          </a:prstGeom>
          <a:solidFill>
            <a:srgbClr val="003DFF">
              <a:alpha val="1784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latin typeface="Helvetica Neue"/>
                <a:ea typeface="Helvetica Neue"/>
                <a:cs typeface="Helvetica Neue"/>
                <a:sym typeface="Helvetica Neue"/>
              </a:rPr>
              <a:t>2</a:t>
            </a:r>
            <a:endParaRPr b="1" sz="800">
              <a:latin typeface="Helvetica Neue"/>
              <a:ea typeface="Helvetica Neue"/>
              <a:cs typeface="Helvetica Neue"/>
              <a:sym typeface="Helvetica Neue"/>
            </a:endParaRPr>
          </a:p>
        </p:txBody>
      </p:sp>
      <p:sp>
        <p:nvSpPr>
          <p:cNvPr id="228" name="Google Shape;228;p18"/>
          <p:cNvSpPr txBox="1"/>
          <p:nvPr/>
        </p:nvSpPr>
        <p:spPr>
          <a:xfrm>
            <a:off x="8712000" y="3820200"/>
            <a:ext cx="227700" cy="165900"/>
          </a:xfrm>
          <a:prstGeom prst="rect">
            <a:avLst/>
          </a:prstGeom>
          <a:solidFill>
            <a:srgbClr val="003DFF">
              <a:alpha val="1784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latin typeface="Helvetica Neue"/>
                <a:ea typeface="Helvetica Neue"/>
                <a:cs typeface="Helvetica Neue"/>
                <a:sym typeface="Helvetica Neue"/>
              </a:rPr>
              <a:t>3</a:t>
            </a:r>
            <a:endParaRPr b="1" sz="800">
              <a:latin typeface="Helvetica Neue"/>
              <a:ea typeface="Helvetica Neue"/>
              <a:cs typeface="Helvetica Neue"/>
              <a:sym typeface="Helvetica Neue"/>
            </a:endParaRPr>
          </a:p>
        </p:txBody>
      </p:sp>
      <p:sp>
        <p:nvSpPr>
          <p:cNvPr id="229" name="Google Shape;229;p18"/>
          <p:cNvSpPr txBox="1"/>
          <p:nvPr/>
        </p:nvSpPr>
        <p:spPr>
          <a:xfrm>
            <a:off x="8615400" y="1193400"/>
            <a:ext cx="227700" cy="165900"/>
          </a:xfrm>
          <a:prstGeom prst="rect">
            <a:avLst/>
          </a:prstGeom>
          <a:solidFill>
            <a:srgbClr val="003DFF">
              <a:alpha val="1784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latin typeface="Helvetica Neue"/>
                <a:ea typeface="Helvetica Neue"/>
                <a:cs typeface="Helvetica Neue"/>
                <a:sym typeface="Helvetica Neue"/>
              </a:rPr>
              <a:t>4</a:t>
            </a:r>
            <a:endParaRPr b="1" sz="800">
              <a:latin typeface="Helvetica Neue"/>
              <a:ea typeface="Helvetica Neue"/>
              <a:cs typeface="Helvetica Neue"/>
              <a:sym typeface="Helvetica Neue"/>
            </a:endParaRPr>
          </a:p>
        </p:txBody>
      </p:sp>
      <p:sp>
        <p:nvSpPr>
          <p:cNvPr id="230" name="Google Shape;230;p18"/>
          <p:cNvSpPr txBox="1"/>
          <p:nvPr/>
        </p:nvSpPr>
        <p:spPr>
          <a:xfrm>
            <a:off x="4989000" y="1170000"/>
            <a:ext cx="227700" cy="165900"/>
          </a:xfrm>
          <a:prstGeom prst="rect">
            <a:avLst/>
          </a:prstGeom>
          <a:solidFill>
            <a:srgbClr val="003DFF">
              <a:alpha val="17840"/>
            </a:srgbClr>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latin typeface="Helvetica Neue"/>
                <a:ea typeface="Helvetica Neue"/>
                <a:cs typeface="Helvetica Neue"/>
                <a:sym typeface="Helvetica Neue"/>
              </a:rPr>
              <a:t>5</a:t>
            </a:r>
            <a:endParaRPr b="1" sz="800">
              <a:latin typeface="Helvetica Neue"/>
              <a:ea typeface="Helvetica Neue"/>
              <a:cs typeface="Helvetica Neue"/>
              <a:sym typeface="Helvetica Neue"/>
            </a:endParaRPr>
          </a:p>
        </p:txBody>
      </p:sp>
      <p:pic>
        <p:nvPicPr>
          <p:cNvPr id="231" name="Google Shape;231;p18"/>
          <p:cNvPicPr preferRelativeResize="0"/>
          <p:nvPr/>
        </p:nvPicPr>
        <p:blipFill>
          <a:blip r:embed="rId7">
            <a:alphaModFix/>
          </a:blip>
          <a:stretch>
            <a:fillRect/>
          </a:stretch>
        </p:blipFill>
        <p:spPr>
          <a:xfrm>
            <a:off x="1231200" y="3744000"/>
            <a:ext cx="1022400" cy="144000"/>
          </a:xfrm>
          <a:prstGeom prst="rect">
            <a:avLst/>
          </a:prstGeom>
          <a:noFill/>
          <a:ln>
            <a:noFill/>
          </a:ln>
        </p:spPr>
      </p:pic>
      <p:pic>
        <p:nvPicPr>
          <p:cNvPr id="232" name="Google Shape;232;p18"/>
          <p:cNvPicPr preferRelativeResize="0"/>
          <p:nvPr/>
        </p:nvPicPr>
        <p:blipFill>
          <a:blip r:embed="rId8">
            <a:alphaModFix/>
          </a:blip>
          <a:stretch>
            <a:fillRect/>
          </a:stretch>
        </p:blipFill>
        <p:spPr>
          <a:xfrm>
            <a:off x="3344400" y="3125400"/>
            <a:ext cx="1028572" cy="144000"/>
          </a:xfrm>
          <a:prstGeom prst="rect">
            <a:avLst/>
          </a:prstGeom>
          <a:noFill/>
          <a:ln>
            <a:noFill/>
          </a:ln>
        </p:spPr>
      </p:pic>
      <p:pic>
        <p:nvPicPr>
          <p:cNvPr id="233" name="Google Shape;233;p18"/>
          <p:cNvPicPr preferRelativeResize="0"/>
          <p:nvPr/>
        </p:nvPicPr>
        <p:blipFill>
          <a:blip r:embed="rId9">
            <a:alphaModFix/>
          </a:blip>
          <a:stretch>
            <a:fillRect/>
          </a:stretch>
        </p:blipFill>
        <p:spPr>
          <a:xfrm>
            <a:off x="2567400" y="968400"/>
            <a:ext cx="2575384" cy="216000"/>
          </a:xfrm>
          <a:prstGeom prst="rect">
            <a:avLst/>
          </a:prstGeom>
          <a:noFill/>
          <a:ln>
            <a:noFill/>
          </a:ln>
        </p:spPr>
      </p:pic>
      <p:pic>
        <p:nvPicPr>
          <p:cNvPr id="234" name="Google Shape;234;p18"/>
          <p:cNvPicPr preferRelativeResize="0"/>
          <p:nvPr/>
        </p:nvPicPr>
        <p:blipFill rotWithShape="1">
          <a:blip r:embed="rId10">
            <a:alphaModFix/>
          </a:blip>
          <a:srcRect b="18213" l="10837" r="1334" t="3175"/>
          <a:stretch/>
        </p:blipFill>
        <p:spPr>
          <a:xfrm>
            <a:off x="6449275" y="2743725"/>
            <a:ext cx="2284857" cy="964800"/>
          </a:xfrm>
          <a:prstGeom prst="rect">
            <a:avLst/>
          </a:prstGeom>
          <a:noFill/>
          <a:ln>
            <a:noFill/>
          </a:ln>
        </p:spPr>
      </p:pic>
      <p:sp>
        <p:nvSpPr>
          <p:cNvPr id="235" name="Google Shape;235;p18"/>
          <p:cNvSpPr txBox="1"/>
          <p:nvPr/>
        </p:nvSpPr>
        <p:spPr>
          <a:xfrm>
            <a:off x="7180724" y="3720000"/>
            <a:ext cx="764700" cy="1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Data points </a:t>
            </a:r>
            <a:endParaRPr sz="800">
              <a:solidFill>
                <a:srgbClr val="0000FF"/>
              </a:solidFill>
              <a:latin typeface="Helvetica Neue"/>
              <a:ea typeface="Helvetica Neue"/>
              <a:cs typeface="Helvetica Neue"/>
              <a:sym typeface="Helvetica Neue"/>
            </a:endParaRPr>
          </a:p>
        </p:txBody>
      </p:sp>
      <p:sp>
        <p:nvSpPr>
          <p:cNvPr id="236" name="Google Shape;236;p18"/>
          <p:cNvSpPr txBox="1"/>
          <p:nvPr/>
        </p:nvSpPr>
        <p:spPr>
          <a:xfrm>
            <a:off x="6457000" y="3360634"/>
            <a:ext cx="833700" cy="22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16BDCF"/>
                </a:solidFill>
                <a:latin typeface="Helvetica Neue"/>
                <a:ea typeface="Helvetica Neue"/>
                <a:cs typeface="Helvetica Neue"/>
                <a:sym typeface="Helvetica Neue"/>
              </a:rPr>
              <a:t>Reachable set</a:t>
            </a:r>
            <a:endParaRPr sz="800">
              <a:solidFill>
                <a:srgbClr val="16BDCF"/>
              </a:solidFill>
              <a:latin typeface="Helvetica Neue"/>
              <a:ea typeface="Helvetica Neue"/>
              <a:cs typeface="Helvetica Neue"/>
              <a:sym typeface="Helvetica Neue"/>
            </a:endParaRPr>
          </a:p>
        </p:txBody>
      </p:sp>
      <p:sp>
        <p:nvSpPr>
          <p:cNvPr id="237" name="Google Shape;237;p18"/>
          <p:cNvSpPr txBox="1"/>
          <p:nvPr/>
        </p:nvSpPr>
        <p:spPr>
          <a:xfrm>
            <a:off x="7857650" y="2745800"/>
            <a:ext cx="1304400" cy="22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7F4F"/>
                </a:solidFill>
                <a:latin typeface="Helvetica Neue"/>
                <a:ea typeface="Helvetica Neue"/>
                <a:cs typeface="Helvetica Neue"/>
                <a:sym typeface="Helvetica Neue"/>
              </a:rPr>
              <a:t>over-approximate set</a:t>
            </a:r>
            <a:endParaRPr sz="800">
              <a:solidFill>
                <a:srgbClr val="FF7F4F"/>
              </a:solidFill>
              <a:latin typeface="Helvetica Neue"/>
              <a:ea typeface="Helvetica Neue"/>
              <a:cs typeface="Helvetica Neue"/>
              <a:sym typeface="Helvetica Neue"/>
            </a:endParaRPr>
          </a:p>
        </p:txBody>
      </p:sp>
      <p:sp>
        <p:nvSpPr>
          <p:cNvPr id="238" name="Google Shape;238;p18"/>
          <p:cNvSpPr/>
          <p:nvPr/>
        </p:nvSpPr>
        <p:spPr>
          <a:xfrm>
            <a:off x="7642400" y="2757422"/>
            <a:ext cx="298825" cy="45550"/>
          </a:xfrm>
          <a:custGeom>
            <a:rect b="b" l="l" r="r" t="t"/>
            <a:pathLst>
              <a:path extrusionOk="0" h="1822" w="11953">
                <a:moveTo>
                  <a:pt x="0" y="1822"/>
                </a:moveTo>
                <a:cubicBezTo>
                  <a:pt x="3781" y="562"/>
                  <a:pt x="9137" y="-1298"/>
                  <a:pt x="11953" y="1523"/>
                </a:cubicBezTo>
              </a:path>
            </a:pathLst>
          </a:custGeom>
          <a:noFill/>
          <a:ln cap="flat" cmpd="sng" w="19050">
            <a:solidFill>
              <a:srgbClr val="FF7F4F"/>
            </a:solidFill>
            <a:prstDash val="solid"/>
            <a:round/>
            <a:headEnd len="med" w="med" type="stealth"/>
            <a:tailEnd len="med" w="med" type="none"/>
          </a:ln>
        </p:spPr>
      </p:sp>
      <p:sp>
        <p:nvSpPr>
          <p:cNvPr id="239" name="Google Shape;239;p18"/>
          <p:cNvSpPr/>
          <p:nvPr/>
        </p:nvSpPr>
        <p:spPr>
          <a:xfrm>
            <a:off x="7268875" y="3340850"/>
            <a:ext cx="231600" cy="181325"/>
          </a:xfrm>
          <a:custGeom>
            <a:rect b="b" l="l" r="r" t="t"/>
            <a:pathLst>
              <a:path extrusionOk="0" h="7253" w="9264">
                <a:moveTo>
                  <a:pt x="9264" y="0"/>
                </a:moveTo>
                <a:cubicBezTo>
                  <a:pt x="8759" y="2018"/>
                  <a:pt x="8542" y="4193"/>
                  <a:pt x="7471" y="5976"/>
                </a:cubicBezTo>
                <a:cubicBezTo>
                  <a:pt x="6180" y="8126"/>
                  <a:pt x="2508" y="6873"/>
                  <a:pt x="0" y="6873"/>
                </a:cubicBezTo>
              </a:path>
            </a:pathLst>
          </a:custGeom>
          <a:noFill/>
          <a:ln cap="flat" cmpd="sng" w="19050">
            <a:solidFill>
              <a:srgbClr val="16BDCF"/>
            </a:solidFill>
            <a:prstDash val="solid"/>
            <a:round/>
            <a:headEnd len="med" w="med" type="stealth"/>
            <a:tailEnd len="med" w="med" type="none"/>
          </a:ln>
        </p:spPr>
      </p:sp>
      <p:sp>
        <p:nvSpPr>
          <p:cNvPr id="240" name="Google Shape;240;p18"/>
          <p:cNvSpPr/>
          <p:nvPr/>
        </p:nvSpPr>
        <p:spPr>
          <a:xfrm>
            <a:off x="7851600" y="3699425"/>
            <a:ext cx="381000" cy="141950"/>
          </a:xfrm>
          <a:custGeom>
            <a:rect b="b" l="l" r="r" t="t"/>
            <a:pathLst>
              <a:path extrusionOk="0" h="5678" w="15240">
                <a:moveTo>
                  <a:pt x="15240" y="0"/>
                </a:moveTo>
                <a:cubicBezTo>
                  <a:pt x="10207" y="2013"/>
                  <a:pt x="5421" y="5678"/>
                  <a:pt x="0" y="5678"/>
                </a:cubicBezTo>
              </a:path>
            </a:pathLst>
          </a:custGeom>
          <a:noFill/>
          <a:ln cap="flat" cmpd="sng" w="19050">
            <a:solidFill>
              <a:srgbClr val="0000FF"/>
            </a:solidFill>
            <a:prstDash val="solid"/>
            <a:round/>
            <a:headEnd len="med" w="med" type="stealth"/>
            <a:tailEnd len="med" w="med" type="none"/>
          </a:ln>
        </p:spPr>
      </p:sp>
      <p:pic>
        <p:nvPicPr>
          <p:cNvPr id="241" name="Google Shape;241;p18"/>
          <p:cNvPicPr preferRelativeResize="0"/>
          <p:nvPr/>
        </p:nvPicPr>
        <p:blipFill rotWithShape="1">
          <a:blip r:embed="rId11">
            <a:alphaModFix/>
          </a:blip>
          <a:srcRect b="22118" l="15638" r="1000" t="1639"/>
          <a:stretch/>
        </p:blipFill>
        <p:spPr>
          <a:xfrm>
            <a:off x="2832488" y="3408663"/>
            <a:ext cx="2188503" cy="1136183"/>
          </a:xfrm>
          <a:prstGeom prst="rect">
            <a:avLst/>
          </a:prstGeom>
          <a:noFill/>
          <a:ln>
            <a:noFill/>
          </a:ln>
        </p:spPr>
      </p:pic>
      <p:sp>
        <p:nvSpPr>
          <p:cNvPr id="242" name="Google Shape;242;p18"/>
          <p:cNvSpPr/>
          <p:nvPr/>
        </p:nvSpPr>
        <p:spPr>
          <a:xfrm>
            <a:off x="4585616" y="3599896"/>
            <a:ext cx="274094" cy="386060"/>
          </a:xfrm>
          <a:custGeom>
            <a:rect b="b" l="l" r="r" t="t"/>
            <a:pathLst>
              <a:path extrusionOk="0" h="15976" w="11352">
                <a:moveTo>
                  <a:pt x="684" y="15976"/>
                </a:moveTo>
                <a:cubicBezTo>
                  <a:pt x="-181" y="10785"/>
                  <a:pt x="-751" y="4076"/>
                  <a:pt x="2970" y="355"/>
                </a:cubicBezTo>
                <a:cubicBezTo>
                  <a:pt x="4390" y="-1065"/>
                  <a:pt x="5366" y="3586"/>
                  <a:pt x="6399" y="5308"/>
                </a:cubicBezTo>
                <a:cubicBezTo>
                  <a:pt x="7309" y="6825"/>
                  <a:pt x="10101" y="4654"/>
                  <a:pt x="11352" y="3403"/>
                </a:cubicBezTo>
              </a:path>
            </a:pathLst>
          </a:custGeom>
          <a:noFill/>
          <a:ln cap="flat" cmpd="sng" w="19050">
            <a:solidFill>
              <a:srgbClr val="FF00FF"/>
            </a:solidFill>
            <a:prstDash val="solid"/>
            <a:round/>
            <a:headEnd len="med" w="med" type="stealth"/>
            <a:tailEnd len="med" w="med" type="none"/>
          </a:ln>
        </p:spPr>
      </p:sp>
      <p:pic>
        <p:nvPicPr>
          <p:cNvPr id="243" name="Google Shape;243;p18"/>
          <p:cNvPicPr preferRelativeResize="0"/>
          <p:nvPr/>
        </p:nvPicPr>
        <p:blipFill>
          <a:blip r:embed="rId12">
            <a:alphaModFix/>
          </a:blip>
          <a:stretch>
            <a:fillRect/>
          </a:stretch>
        </p:blipFill>
        <p:spPr>
          <a:xfrm>
            <a:off x="4870200" y="3625200"/>
            <a:ext cx="97200" cy="97200"/>
          </a:xfrm>
          <a:prstGeom prst="rect">
            <a:avLst/>
          </a:prstGeom>
          <a:noFill/>
          <a:ln>
            <a:noFill/>
          </a:ln>
        </p:spPr>
      </p:pic>
      <p:pic>
        <p:nvPicPr>
          <p:cNvPr id="244" name="Google Shape;244;p18"/>
          <p:cNvPicPr preferRelativeResize="0"/>
          <p:nvPr/>
        </p:nvPicPr>
        <p:blipFill>
          <a:blip r:embed="rId13">
            <a:alphaModFix/>
          </a:blip>
          <a:stretch>
            <a:fillRect/>
          </a:stretch>
        </p:blipFill>
        <p:spPr>
          <a:xfrm>
            <a:off x="502337" y="2072338"/>
            <a:ext cx="1032000" cy="144000"/>
          </a:xfrm>
          <a:prstGeom prst="rect">
            <a:avLst/>
          </a:prstGeom>
          <a:noFill/>
          <a:ln>
            <a:noFill/>
          </a:ln>
        </p:spPr>
      </p:pic>
      <p:sp>
        <p:nvSpPr>
          <p:cNvPr id="245" name="Google Shape;245;p18"/>
          <p:cNvSpPr/>
          <p:nvPr/>
        </p:nvSpPr>
        <p:spPr>
          <a:xfrm rot="-5392378">
            <a:off x="3915500" y="2954850"/>
            <a:ext cx="135300" cy="741600"/>
          </a:xfrm>
          <a:prstGeom prst="leftBrace">
            <a:avLst>
              <a:gd fmla="val 50000" name="adj1"/>
              <a:gd fmla="val 50000"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3914173" y="3391650"/>
            <a:ext cx="258600" cy="373525"/>
          </a:xfrm>
          <a:custGeom>
            <a:rect b="b" l="l" r="r" t="t"/>
            <a:pathLst>
              <a:path extrusionOk="0" h="14941" w="10344">
                <a:moveTo>
                  <a:pt x="3602" y="0"/>
                </a:moveTo>
                <a:cubicBezTo>
                  <a:pt x="1339" y="1510"/>
                  <a:pt x="-696" y="4944"/>
                  <a:pt x="315" y="7470"/>
                </a:cubicBezTo>
                <a:cubicBezTo>
                  <a:pt x="1431" y="10258"/>
                  <a:pt x="7156" y="6243"/>
                  <a:pt x="9280" y="8367"/>
                </a:cubicBezTo>
                <a:cubicBezTo>
                  <a:pt x="10844" y="9931"/>
                  <a:pt x="10177" y="12729"/>
                  <a:pt x="10177" y="14941"/>
                </a:cubicBezTo>
              </a:path>
            </a:pathLst>
          </a:custGeom>
          <a:noFill/>
          <a:ln cap="flat" cmpd="sng" w="19050">
            <a:solidFill>
              <a:srgbClr val="003DFF"/>
            </a:solidFill>
            <a:prstDash val="solid"/>
            <a:round/>
            <a:headEnd len="med" w="med" type="none"/>
            <a:tailEnd len="med" w="med" type="stealth"/>
          </a:ln>
        </p:spPr>
      </p:sp>
      <p:sp>
        <p:nvSpPr>
          <p:cNvPr id="247" name="Google Shape;247;p18"/>
          <p:cNvSpPr/>
          <p:nvPr/>
        </p:nvSpPr>
        <p:spPr>
          <a:xfrm>
            <a:off x="3907125" y="3608300"/>
            <a:ext cx="119525" cy="164350"/>
          </a:xfrm>
          <a:custGeom>
            <a:rect b="b" l="l" r="r" t="t"/>
            <a:pathLst>
              <a:path extrusionOk="0" h="6574" w="4781">
                <a:moveTo>
                  <a:pt x="4781" y="0"/>
                </a:moveTo>
                <a:cubicBezTo>
                  <a:pt x="2863" y="1914"/>
                  <a:pt x="0" y="3864"/>
                  <a:pt x="0" y="6574"/>
                </a:cubicBezTo>
              </a:path>
            </a:pathLst>
          </a:custGeom>
          <a:noFill/>
          <a:ln cap="flat" cmpd="sng" w="19050">
            <a:solidFill>
              <a:srgbClr val="003DFF"/>
            </a:solidFill>
            <a:prstDash val="solid"/>
            <a:round/>
            <a:headEnd len="med" w="med" type="none"/>
            <a:tailEnd len="med" w="med" type="stealth"/>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Differential Inclusion for Unknown Dynamics</a:t>
            </a:r>
            <a:endParaRPr b="1" sz="1600">
              <a:solidFill>
                <a:schemeClr val="dk1"/>
              </a:solidFill>
              <a:latin typeface="Helvetica Neue"/>
              <a:ea typeface="Helvetica Neue"/>
              <a:cs typeface="Helvetica Neue"/>
              <a:sym typeface="Helvetica Neue"/>
            </a:endParaRPr>
          </a:p>
        </p:txBody>
      </p:sp>
      <p:sp>
        <p:nvSpPr>
          <p:cNvPr id="253" name="Google Shape;253;p19"/>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54" name="Google Shape;254;p19"/>
          <p:cNvPicPr preferRelativeResize="0"/>
          <p:nvPr/>
        </p:nvPicPr>
        <p:blipFill rotWithShape="1">
          <a:blip r:embed="rId3">
            <a:alphaModFix/>
          </a:blip>
          <a:srcRect b="13142" l="0" r="10762" t="32706"/>
          <a:stretch/>
        </p:blipFill>
        <p:spPr>
          <a:xfrm>
            <a:off x="2239150" y="859125"/>
            <a:ext cx="5122375" cy="2277025"/>
          </a:xfrm>
          <a:prstGeom prst="rect">
            <a:avLst/>
          </a:prstGeom>
          <a:noFill/>
          <a:ln>
            <a:noFill/>
          </a:ln>
        </p:spPr>
      </p:pic>
      <p:sp>
        <p:nvSpPr>
          <p:cNvPr id="255" name="Google Shape;255;p19"/>
          <p:cNvSpPr/>
          <p:nvPr/>
        </p:nvSpPr>
        <p:spPr>
          <a:xfrm>
            <a:off x="2579747" y="1809157"/>
            <a:ext cx="189600" cy="681300"/>
          </a:xfrm>
          <a:prstGeom prst="trapezoid">
            <a:avLst>
              <a:gd fmla="val 0"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rot="-5400000">
            <a:off x="2449370" y="1594220"/>
            <a:ext cx="1751100" cy="1111200"/>
          </a:xfrm>
          <a:prstGeom prst="trapezoid">
            <a:avLst>
              <a:gd fmla="val 46953"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rot="5400000">
            <a:off x="2990416" y="1589462"/>
            <a:ext cx="669000" cy="1120500"/>
          </a:xfrm>
          <a:prstGeom prst="trapezoid">
            <a:avLst>
              <a:gd fmla="val 13771"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rot="-5400000">
            <a:off x="3747782" y="1550554"/>
            <a:ext cx="1501800" cy="1203000"/>
          </a:xfrm>
          <a:prstGeom prst="trapezoid">
            <a:avLst>
              <a:gd fmla="val 40009"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2668129" y="1468241"/>
            <a:ext cx="4401765" cy="882160"/>
          </a:xfrm>
          <a:custGeom>
            <a:rect b="b" l="l" r="r" t="t"/>
            <a:pathLst>
              <a:path extrusionOk="0" h="27974" w="144332">
                <a:moveTo>
                  <a:pt x="0" y="18527"/>
                </a:moveTo>
                <a:cubicBezTo>
                  <a:pt x="4582" y="20071"/>
                  <a:pt x="17083" y="29385"/>
                  <a:pt x="27492" y="27791"/>
                </a:cubicBezTo>
                <a:cubicBezTo>
                  <a:pt x="37901" y="26197"/>
                  <a:pt x="50850" y="11953"/>
                  <a:pt x="62454" y="8965"/>
                </a:cubicBezTo>
                <a:cubicBezTo>
                  <a:pt x="74058" y="5977"/>
                  <a:pt x="86012" y="9962"/>
                  <a:pt x="97118" y="9862"/>
                </a:cubicBezTo>
                <a:cubicBezTo>
                  <a:pt x="108224" y="9762"/>
                  <a:pt x="121223" y="10011"/>
                  <a:pt x="129092" y="8367"/>
                </a:cubicBezTo>
                <a:cubicBezTo>
                  <a:pt x="136961" y="6723"/>
                  <a:pt x="141792" y="1395"/>
                  <a:pt x="144332" y="0"/>
                </a:cubicBezTo>
              </a:path>
            </a:pathLst>
          </a:custGeom>
          <a:noFill/>
          <a:ln cap="flat" cmpd="sng" w="28575">
            <a:solidFill>
              <a:schemeClr val="dk2"/>
            </a:solidFill>
            <a:prstDash val="solid"/>
            <a:round/>
            <a:headEnd len="med" w="med" type="none"/>
            <a:tailEnd len="med" w="med" type="none"/>
          </a:ln>
        </p:spPr>
      </p:sp>
      <p:sp>
        <p:nvSpPr>
          <p:cNvPr id="260" name="Google Shape;260;p19"/>
          <p:cNvSpPr/>
          <p:nvPr/>
        </p:nvSpPr>
        <p:spPr>
          <a:xfrm>
            <a:off x="2579749" y="1943420"/>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3782696" y="2050006"/>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2579747" y="1909405"/>
            <a:ext cx="189600" cy="481200"/>
          </a:xfrm>
          <a:prstGeom prst="trapezoid">
            <a:avLst>
              <a:gd fmla="val 0"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rot="-5397938">
            <a:off x="3083158" y="1596177"/>
            <a:ext cx="500100" cy="1111800"/>
          </a:xfrm>
          <a:prstGeom prst="trapezoid">
            <a:avLst>
              <a:gd fmla="val 1755"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4972895" y="1648102"/>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rot="-939231">
            <a:off x="3818477" y="1741820"/>
            <a:ext cx="1368665" cy="455874"/>
          </a:xfrm>
          <a:prstGeom prst="parallelogram">
            <a:avLst>
              <a:gd fmla="val 27147"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6227993" y="1648102"/>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rot="5400000">
            <a:off x="5494863" y="1182584"/>
            <a:ext cx="450000" cy="1223700"/>
          </a:xfrm>
          <a:prstGeom prst="trapezoid">
            <a:avLst>
              <a:gd fmla="val 25000"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rot="-5400000">
            <a:off x="5250467" y="1182618"/>
            <a:ext cx="938700" cy="1223700"/>
          </a:xfrm>
          <a:prstGeom prst="trapezoid">
            <a:avLst>
              <a:gd fmla="val 25000"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txBox="1"/>
          <p:nvPr/>
        </p:nvSpPr>
        <p:spPr>
          <a:xfrm>
            <a:off x="2114300" y="1102075"/>
            <a:ext cx="1120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Initial data point</a:t>
            </a:r>
            <a:endParaRPr sz="1000">
              <a:solidFill>
                <a:schemeClr val="dk1"/>
              </a:solidFill>
              <a:latin typeface="Helvetica Neue"/>
              <a:ea typeface="Helvetica Neue"/>
              <a:cs typeface="Helvetica Neue"/>
              <a:sym typeface="Helvetica Neue"/>
            </a:endParaRPr>
          </a:p>
        </p:txBody>
      </p:sp>
      <p:sp>
        <p:nvSpPr>
          <p:cNvPr id="270" name="Google Shape;270;p19"/>
          <p:cNvSpPr/>
          <p:nvPr/>
        </p:nvSpPr>
        <p:spPr>
          <a:xfrm>
            <a:off x="2469775" y="1325125"/>
            <a:ext cx="150375" cy="694775"/>
          </a:xfrm>
          <a:custGeom>
            <a:rect b="b" l="l" r="r" t="t"/>
            <a:pathLst>
              <a:path extrusionOk="0" h="27791" w="6015">
                <a:moveTo>
                  <a:pt x="6015" y="0"/>
                </a:moveTo>
                <a:cubicBezTo>
                  <a:pt x="2333" y="1473"/>
                  <a:pt x="-1868" y="7952"/>
                  <a:pt x="935" y="10758"/>
                </a:cubicBezTo>
                <a:cubicBezTo>
                  <a:pt x="2182" y="12007"/>
                  <a:pt x="6015" y="10487"/>
                  <a:pt x="6015" y="12252"/>
                </a:cubicBezTo>
                <a:cubicBezTo>
                  <a:pt x="6015" y="17436"/>
                  <a:pt x="1752" y="24126"/>
                  <a:pt x="5417" y="27791"/>
                </a:cubicBezTo>
              </a:path>
            </a:pathLst>
          </a:custGeom>
          <a:noFill/>
          <a:ln cap="flat" cmpd="sng" w="19050">
            <a:solidFill>
              <a:schemeClr val="dk1"/>
            </a:solidFill>
            <a:prstDash val="solid"/>
            <a:round/>
            <a:headEnd len="med" w="med" type="none"/>
            <a:tailEnd len="med" w="med" type="stealth"/>
          </a:ln>
        </p:spPr>
      </p:sp>
      <p:sp>
        <p:nvSpPr>
          <p:cNvPr id="271" name="Google Shape;271;p19"/>
          <p:cNvSpPr/>
          <p:nvPr/>
        </p:nvSpPr>
        <p:spPr>
          <a:xfrm>
            <a:off x="2239150" y="2448850"/>
            <a:ext cx="418350" cy="508000"/>
          </a:xfrm>
          <a:custGeom>
            <a:rect b="b" l="l" r="r" t="t"/>
            <a:pathLst>
              <a:path extrusionOk="0" h="20320" w="16734">
                <a:moveTo>
                  <a:pt x="16734" y="0"/>
                </a:moveTo>
                <a:cubicBezTo>
                  <a:pt x="12890" y="0"/>
                  <a:pt x="7505" y="2186"/>
                  <a:pt x="6873" y="5977"/>
                </a:cubicBezTo>
                <a:cubicBezTo>
                  <a:pt x="6308" y="9365"/>
                  <a:pt x="11627" y="12892"/>
                  <a:pt x="9861" y="15838"/>
                </a:cubicBezTo>
                <a:cubicBezTo>
                  <a:pt x="8005" y="18935"/>
                  <a:pt x="2555" y="17769"/>
                  <a:pt x="0" y="20320"/>
                </a:cubicBezTo>
              </a:path>
            </a:pathLst>
          </a:custGeom>
          <a:noFill/>
          <a:ln cap="flat" cmpd="sng" w="19050">
            <a:solidFill>
              <a:srgbClr val="003DFF"/>
            </a:solidFill>
            <a:prstDash val="solid"/>
            <a:round/>
            <a:headEnd len="med" w="med" type="stealth"/>
            <a:tailEnd len="med" w="med" type="none"/>
          </a:ln>
        </p:spPr>
      </p:sp>
      <p:sp>
        <p:nvSpPr>
          <p:cNvPr id="272" name="Google Shape;272;p19"/>
          <p:cNvSpPr txBox="1"/>
          <p:nvPr/>
        </p:nvSpPr>
        <p:spPr>
          <a:xfrm>
            <a:off x="963200" y="2833750"/>
            <a:ext cx="14334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003DFF"/>
                </a:solidFill>
                <a:latin typeface="Helvetica Neue"/>
                <a:ea typeface="Helvetica Neue"/>
                <a:cs typeface="Helvetica Neue"/>
                <a:sym typeface="Helvetica Neue"/>
              </a:rPr>
              <a:t>Initial vector field over-approximation</a:t>
            </a:r>
            <a:endParaRPr sz="1000">
              <a:solidFill>
                <a:srgbClr val="003DFF"/>
              </a:solidFill>
              <a:latin typeface="Helvetica Neue"/>
              <a:ea typeface="Helvetica Neue"/>
              <a:cs typeface="Helvetica Neue"/>
              <a:sym typeface="Helvetica Neue"/>
            </a:endParaRPr>
          </a:p>
        </p:txBody>
      </p:sp>
      <p:sp>
        <p:nvSpPr>
          <p:cNvPr id="273" name="Google Shape;273;p19"/>
          <p:cNvSpPr txBox="1"/>
          <p:nvPr/>
        </p:nvSpPr>
        <p:spPr>
          <a:xfrm>
            <a:off x="2571500" y="644875"/>
            <a:ext cx="1120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New</a:t>
            </a:r>
            <a:r>
              <a:rPr lang="fr" sz="1000">
                <a:solidFill>
                  <a:schemeClr val="dk1"/>
                </a:solidFill>
                <a:latin typeface="Helvetica Neue"/>
                <a:ea typeface="Helvetica Neue"/>
                <a:cs typeface="Helvetica Neue"/>
                <a:sym typeface="Helvetica Neue"/>
              </a:rPr>
              <a:t> data point</a:t>
            </a:r>
            <a:endParaRPr sz="1000">
              <a:solidFill>
                <a:schemeClr val="dk1"/>
              </a:solidFill>
              <a:latin typeface="Helvetica Neue"/>
              <a:ea typeface="Helvetica Neue"/>
              <a:cs typeface="Helvetica Neue"/>
              <a:sym typeface="Helvetica Neue"/>
            </a:endParaRPr>
          </a:p>
        </p:txBody>
      </p:sp>
      <p:sp>
        <p:nvSpPr>
          <p:cNvPr id="274" name="Google Shape;274;p19"/>
          <p:cNvSpPr txBox="1"/>
          <p:nvPr/>
        </p:nvSpPr>
        <p:spPr>
          <a:xfrm>
            <a:off x="2952500" y="3477225"/>
            <a:ext cx="20862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003DFF"/>
                </a:solidFill>
                <a:latin typeface="Helvetica Neue"/>
                <a:ea typeface="Helvetica Neue"/>
                <a:cs typeface="Helvetica Neue"/>
                <a:sym typeface="Helvetica Neue"/>
              </a:rPr>
              <a:t>Vector </a:t>
            </a:r>
            <a:r>
              <a:rPr lang="fr" sz="1000">
                <a:solidFill>
                  <a:srgbClr val="003DFF"/>
                </a:solidFill>
                <a:latin typeface="Helvetica Neue"/>
                <a:ea typeface="Helvetica Neue"/>
                <a:cs typeface="Helvetica Neue"/>
                <a:sym typeface="Helvetica Neue"/>
              </a:rPr>
              <a:t>field</a:t>
            </a:r>
            <a:r>
              <a:rPr lang="fr" sz="1000">
                <a:solidFill>
                  <a:srgbClr val="003DFF"/>
                </a:solidFill>
                <a:latin typeface="Helvetica Neue"/>
                <a:ea typeface="Helvetica Neue"/>
                <a:cs typeface="Helvetica Neue"/>
                <a:sym typeface="Helvetica Neue"/>
              </a:rPr>
              <a:t> over-approximation with Lipschitz bounds </a:t>
            </a:r>
            <a:endParaRPr sz="1000">
              <a:solidFill>
                <a:srgbClr val="003DFF"/>
              </a:solidFill>
              <a:latin typeface="Helvetica Neue"/>
              <a:ea typeface="Helvetica Neue"/>
              <a:cs typeface="Helvetica Neue"/>
              <a:sym typeface="Helvetica Neue"/>
            </a:endParaRPr>
          </a:p>
        </p:txBody>
      </p:sp>
      <p:sp>
        <p:nvSpPr>
          <p:cNvPr id="275" name="Google Shape;275;p19"/>
          <p:cNvSpPr/>
          <p:nvPr/>
        </p:nvSpPr>
        <p:spPr>
          <a:xfrm>
            <a:off x="3556212" y="2902950"/>
            <a:ext cx="279925" cy="597650"/>
          </a:xfrm>
          <a:custGeom>
            <a:rect b="b" l="l" r="r" t="t"/>
            <a:pathLst>
              <a:path extrusionOk="0" h="23906" w="11197">
                <a:moveTo>
                  <a:pt x="7312" y="23906"/>
                </a:moveTo>
                <a:cubicBezTo>
                  <a:pt x="2812" y="19403"/>
                  <a:pt x="-1771" y="11827"/>
                  <a:pt x="738" y="5976"/>
                </a:cubicBezTo>
                <a:cubicBezTo>
                  <a:pt x="2320" y="2286"/>
                  <a:pt x="9926" y="3809"/>
                  <a:pt x="11197" y="0"/>
                </a:cubicBezTo>
              </a:path>
            </a:pathLst>
          </a:custGeom>
          <a:noFill/>
          <a:ln cap="flat" cmpd="sng" w="19050">
            <a:solidFill>
              <a:srgbClr val="003DFF"/>
            </a:solidFill>
            <a:prstDash val="solid"/>
            <a:round/>
            <a:headEnd len="med" w="med" type="none"/>
            <a:tailEnd len="med" w="med" type="stealth"/>
          </a:ln>
        </p:spPr>
      </p:sp>
      <p:sp>
        <p:nvSpPr>
          <p:cNvPr id="276" name="Google Shape;276;p19"/>
          <p:cNvSpPr/>
          <p:nvPr/>
        </p:nvSpPr>
        <p:spPr>
          <a:xfrm>
            <a:off x="3880525" y="2359938"/>
            <a:ext cx="1767600" cy="1448975"/>
          </a:xfrm>
          <a:custGeom>
            <a:rect b="b" l="l" r="r" t="t"/>
            <a:pathLst>
              <a:path extrusionOk="0" h="57959" w="70704">
                <a:moveTo>
                  <a:pt x="0" y="0"/>
                </a:moveTo>
                <a:cubicBezTo>
                  <a:pt x="2182" y="4368"/>
                  <a:pt x="7863" y="6595"/>
                  <a:pt x="9407" y="11227"/>
                </a:cubicBezTo>
                <a:cubicBezTo>
                  <a:pt x="11444" y="17339"/>
                  <a:pt x="11739" y="25007"/>
                  <a:pt x="16689" y="29131"/>
                </a:cubicBezTo>
                <a:cubicBezTo>
                  <a:pt x="23928" y="35162"/>
                  <a:pt x="36010" y="31422"/>
                  <a:pt x="44000" y="36414"/>
                </a:cubicBezTo>
                <a:cubicBezTo>
                  <a:pt x="53700" y="42474"/>
                  <a:pt x="59267" y="57959"/>
                  <a:pt x="70704" y="57959"/>
                </a:cubicBezTo>
              </a:path>
            </a:pathLst>
          </a:custGeom>
          <a:noFill/>
          <a:ln cap="flat" cmpd="sng" w="19050">
            <a:solidFill>
              <a:srgbClr val="8200FF"/>
            </a:solidFill>
            <a:prstDash val="solid"/>
            <a:round/>
            <a:headEnd len="med" w="med" type="stealth"/>
            <a:tailEnd len="med" w="med" type="none"/>
          </a:ln>
        </p:spPr>
      </p:sp>
      <p:sp>
        <p:nvSpPr>
          <p:cNvPr id="277" name="Google Shape;277;p19"/>
          <p:cNvSpPr txBox="1"/>
          <p:nvPr/>
        </p:nvSpPr>
        <p:spPr>
          <a:xfrm>
            <a:off x="5695700" y="3629625"/>
            <a:ext cx="25824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8200FF"/>
                </a:solidFill>
                <a:latin typeface="Helvetica Neue"/>
                <a:ea typeface="Helvetica Neue"/>
                <a:cs typeface="Helvetica Neue"/>
                <a:sym typeface="Helvetica Neue"/>
              </a:rPr>
              <a:t>Refined vector field over-approximation with the dynamics constraint</a:t>
            </a:r>
            <a:endParaRPr sz="1000">
              <a:solidFill>
                <a:srgbClr val="8200FF"/>
              </a:solidFill>
              <a:latin typeface="Helvetica Neue"/>
              <a:ea typeface="Helvetica Neue"/>
              <a:cs typeface="Helvetica Neue"/>
              <a:sym typeface="Helvetica Neue"/>
            </a:endParaRPr>
          </a:p>
        </p:txBody>
      </p:sp>
      <p:pic>
        <p:nvPicPr>
          <p:cNvPr id="278" name="Google Shape;278;p19"/>
          <p:cNvPicPr preferRelativeResize="0"/>
          <p:nvPr/>
        </p:nvPicPr>
        <p:blipFill>
          <a:blip r:embed="rId4">
            <a:alphaModFix/>
          </a:blip>
          <a:stretch>
            <a:fillRect/>
          </a:stretch>
        </p:blipFill>
        <p:spPr>
          <a:xfrm>
            <a:off x="6303600" y="4035600"/>
            <a:ext cx="1158300" cy="162000"/>
          </a:xfrm>
          <a:prstGeom prst="rect">
            <a:avLst/>
          </a:prstGeom>
          <a:noFill/>
          <a:ln>
            <a:noFill/>
          </a:ln>
        </p:spPr>
      </p:pic>
      <p:sp>
        <p:nvSpPr>
          <p:cNvPr id="279" name="Google Shape;279;p19"/>
          <p:cNvSpPr/>
          <p:nvPr/>
        </p:nvSpPr>
        <p:spPr>
          <a:xfrm>
            <a:off x="3576150" y="819600"/>
            <a:ext cx="440750" cy="1266925"/>
          </a:xfrm>
          <a:custGeom>
            <a:rect b="b" l="l" r="r" t="t"/>
            <a:pathLst>
              <a:path extrusionOk="0" h="50677" w="17630">
                <a:moveTo>
                  <a:pt x="0" y="0"/>
                </a:moveTo>
                <a:cubicBezTo>
                  <a:pt x="5136" y="1716"/>
                  <a:pt x="10869" y="4157"/>
                  <a:pt x="13655" y="8801"/>
                </a:cubicBezTo>
                <a:cubicBezTo>
                  <a:pt x="18078" y="16174"/>
                  <a:pt x="17600" y="25693"/>
                  <a:pt x="17600" y="34290"/>
                </a:cubicBezTo>
                <a:cubicBezTo>
                  <a:pt x="17600" y="40188"/>
                  <a:pt x="6016" y="47406"/>
                  <a:pt x="10924" y="50677"/>
                </a:cubicBezTo>
              </a:path>
            </a:pathLst>
          </a:custGeom>
          <a:noFill/>
          <a:ln cap="flat" cmpd="sng" w="19050">
            <a:solidFill>
              <a:schemeClr val="dk1"/>
            </a:solidFill>
            <a:prstDash val="solid"/>
            <a:round/>
            <a:headEnd len="med" w="med" type="none"/>
            <a:tailEnd len="med" w="med" type="stealth"/>
          </a:ln>
        </p:spPr>
      </p:sp>
      <p:sp>
        <p:nvSpPr>
          <p:cNvPr id="280" name="Google Shape;280;p19"/>
          <p:cNvSpPr txBox="1"/>
          <p:nvPr/>
        </p:nvSpPr>
        <p:spPr>
          <a:xfrm>
            <a:off x="506000" y="2071750"/>
            <a:ext cx="15726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8200FF"/>
                </a:solidFill>
                <a:latin typeface="Helvetica Neue"/>
                <a:ea typeface="Helvetica Neue"/>
                <a:cs typeface="Helvetica Neue"/>
                <a:sym typeface="Helvetica Neue"/>
              </a:rPr>
              <a:t>Refined initial vector field over-approximation</a:t>
            </a:r>
            <a:endParaRPr sz="1000">
              <a:solidFill>
                <a:srgbClr val="8200FF"/>
              </a:solidFill>
              <a:latin typeface="Helvetica Neue"/>
              <a:ea typeface="Helvetica Neue"/>
              <a:cs typeface="Helvetica Neue"/>
              <a:sym typeface="Helvetica Neue"/>
            </a:endParaRPr>
          </a:p>
        </p:txBody>
      </p:sp>
      <p:sp>
        <p:nvSpPr>
          <p:cNvPr id="281" name="Google Shape;281;p19"/>
          <p:cNvSpPr/>
          <p:nvPr/>
        </p:nvSpPr>
        <p:spPr>
          <a:xfrm>
            <a:off x="1987600" y="2082688"/>
            <a:ext cx="568975" cy="192500"/>
          </a:xfrm>
          <a:custGeom>
            <a:rect b="b" l="l" r="r" t="t"/>
            <a:pathLst>
              <a:path extrusionOk="0" h="7700" w="22759">
                <a:moveTo>
                  <a:pt x="0" y="7700"/>
                </a:moveTo>
                <a:cubicBezTo>
                  <a:pt x="2637" y="7042"/>
                  <a:pt x="3505" y="3443"/>
                  <a:pt x="5766" y="1935"/>
                </a:cubicBezTo>
                <a:cubicBezTo>
                  <a:pt x="10479" y="-1207"/>
                  <a:pt x="17387" y="140"/>
                  <a:pt x="22759" y="1935"/>
                </a:cubicBezTo>
              </a:path>
            </a:pathLst>
          </a:custGeom>
          <a:noFill/>
          <a:ln cap="flat" cmpd="sng" w="19050">
            <a:solidFill>
              <a:srgbClr val="8200FF"/>
            </a:solidFill>
            <a:prstDash val="solid"/>
            <a:round/>
            <a:headEnd len="med" w="med" type="none"/>
            <a:tailEnd len="med" w="med" type="stealth"/>
          </a:ln>
        </p:spPr>
      </p:sp>
      <p:sp>
        <p:nvSpPr>
          <p:cNvPr id="282" name="Google Shape;282;p19"/>
          <p:cNvSpPr/>
          <p:nvPr/>
        </p:nvSpPr>
        <p:spPr>
          <a:xfrm>
            <a:off x="6845608" y="1058009"/>
            <a:ext cx="771025" cy="519950"/>
          </a:xfrm>
          <a:custGeom>
            <a:rect b="b" l="l" r="r" t="t"/>
            <a:pathLst>
              <a:path extrusionOk="0" h="20798" w="30841">
                <a:moveTo>
                  <a:pt x="2317" y="20798"/>
                </a:moveTo>
                <a:cubicBezTo>
                  <a:pt x="765" y="16143"/>
                  <a:pt x="193" y="11139"/>
                  <a:pt x="193" y="6232"/>
                </a:cubicBezTo>
                <a:cubicBezTo>
                  <a:pt x="193" y="4169"/>
                  <a:pt x="-578" y="730"/>
                  <a:pt x="1406" y="163"/>
                </a:cubicBezTo>
                <a:cubicBezTo>
                  <a:pt x="5234" y="-930"/>
                  <a:pt x="8086" y="5063"/>
                  <a:pt x="12027" y="5625"/>
                </a:cubicBezTo>
                <a:cubicBezTo>
                  <a:pt x="18351" y="6527"/>
                  <a:pt x="24453" y="1984"/>
                  <a:pt x="30841" y="1984"/>
                </a:cubicBezTo>
              </a:path>
            </a:pathLst>
          </a:custGeom>
          <a:noFill/>
          <a:ln cap="flat" cmpd="sng" w="19050">
            <a:solidFill>
              <a:schemeClr val="dk2"/>
            </a:solidFill>
            <a:prstDash val="solid"/>
            <a:round/>
            <a:headEnd len="med" w="med" type="stealth"/>
            <a:tailEnd len="med" w="med" type="none"/>
          </a:ln>
        </p:spPr>
      </p:sp>
      <p:sp>
        <p:nvSpPr>
          <p:cNvPr id="283" name="Google Shape;283;p19"/>
          <p:cNvSpPr txBox="1"/>
          <p:nvPr/>
        </p:nvSpPr>
        <p:spPr>
          <a:xfrm>
            <a:off x="7565925" y="905275"/>
            <a:ext cx="13101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Unknown </a:t>
            </a:r>
            <a:r>
              <a:rPr i="1" lang="fr" sz="1100">
                <a:solidFill>
                  <a:schemeClr val="dk1"/>
                </a:solidFill>
                <a:latin typeface="Verdana"/>
                <a:ea typeface="Verdana"/>
                <a:cs typeface="Verdana"/>
                <a:sym typeface="Verdana"/>
              </a:rPr>
              <a:t>f</a:t>
            </a:r>
            <a:r>
              <a:rPr lang="fr" sz="1100">
                <a:solidFill>
                  <a:schemeClr val="dk1"/>
                </a:solidFill>
                <a:latin typeface="Verdana"/>
                <a:ea typeface="Verdana"/>
                <a:cs typeface="Verdana"/>
                <a:sym typeface="Verdana"/>
              </a:rPr>
              <a:t> or </a:t>
            </a:r>
            <a:r>
              <a:rPr i="1" lang="fr" sz="1100">
                <a:solidFill>
                  <a:schemeClr val="dk1"/>
                </a:solidFill>
                <a:latin typeface="Verdana"/>
                <a:ea typeface="Verdana"/>
                <a:cs typeface="Verdana"/>
                <a:sym typeface="Verdana"/>
              </a:rPr>
              <a:t>G</a:t>
            </a:r>
            <a:endParaRPr sz="800">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par>
                                <p:cTn fill="hold" nodeType="withEffect" presetClass="exit" presetID="1" presetSubtype="0">
                                  <p:stCondLst>
                                    <p:cond delay="0"/>
                                  </p:stCondLst>
                                  <p:childTnLst>
                                    <p:set>
                                      <p:cBhvr>
                                        <p:cTn dur="1" fill="hold">
                                          <p:stCondLst>
                                            <p:cond delay="0"/>
                                          </p:stCondLst>
                                        </p:cTn>
                                        <p:tgtEl>
                                          <p:spTgt spid="2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par>
                                <p:cTn fill="hold" nodeType="withEffect" presetClass="exit" presetID="1" presetSubtype="0">
                                  <p:stCondLst>
                                    <p:cond delay="0"/>
                                  </p:stCondLst>
                                  <p:childTnLst>
                                    <p:set>
                                      <p:cBhvr>
                                        <p:cTn dur="1" fill="hold">
                                          <p:stCondLst>
                                            <p:cond delay="0"/>
                                          </p:stCondLst>
                                        </p:cTn>
                                        <p:tgtEl>
                                          <p:spTgt spid="2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Differential Inclusion for Unknown Dynamics</a:t>
            </a:r>
            <a:endParaRPr b="1" sz="1600">
              <a:solidFill>
                <a:schemeClr val="dk1"/>
              </a:solidFill>
              <a:latin typeface="Helvetica Neue"/>
              <a:ea typeface="Helvetica Neue"/>
              <a:cs typeface="Helvetica Neue"/>
              <a:sym typeface="Helvetica Neue"/>
            </a:endParaRPr>
          </a:p>
        </p:txBody>
      </p:sp>
      <p:sp>
        <p:nvSpPr>
          <p:cNvPr id="289" name="Google Shape;289;p20"/>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290" name="Google Shape;290;p20"/>
          <p:cNvPicPr preferRelativeResize="0"/>
          <p:nvPr/>
        </p:nvPicPr>
        <p:blipFill rotWithShape="1">
          <a:blip r:embed="rId3">
            <a:alphaModFix/>
          </a:blip>
          <a:srcRect b="13142" l="0" r="10762" t="32706"/>
          <a:stretch/>
        </p:blipFill>
        <p:spPr>
          <a:xfrm>
            <a:off x="2239150" y="859125"/>
            <a:ext cx="5122375" cy="2277025"/>
          </a:xfrm>
          <a:prstGeom prst="rect">
            <a:avLst/>
          </a:prstGeom>
          <a:noFill/>
          <a:ln>
            <a:noFill/>
          </a:ln>
        </p:spPr>
      </p:pic>
      <p:sp>
        <p:nvSpPr>
          <p:cNvPr id="291" name="Google Shape;291;p20"/>
          <p:cNvSpPr/>
          <p:nvPr/>
        </p:nvSpPr>
        <p:spPr>
          <a:xfrm>
            <a:off x="2579747" y="1809157"/>
            <a:ext cx="189600" cy="681300"/>
          </a:xfrm>
          <a:prstGeom prst="trapezoid">
            <a:avLst>
              <a:gd fmla="val 0"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
          <p:cNvSpPr/>
          <p:nvPr/>
        </p:nvSpPr>
        <p:spPr>
          <a:xfrm rot="-5400000">
            <a:off x="2449370" y="1594220"/>
            <a:ext cx="1751100" cy="1111200"/>
          </a:xfrm>
          <a:prstGeom prst="trapezoid">
            <a:avLst>
              <a:gd fmla="val 46953"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0"/>
          <p:cNvSpPr/>
          <p:nvPr/>
        </p:nvSpPr>
        <p:spPr>
          <a:xfrm rot="5400000">
            <a:off x="2990416" y="1589462"/>
            <a:ext cx="669000" cy="1120500"/>
          </a:xfrm>
          <a:prstGeom prst="trapezoid">
            <a:avLst>
              <a:gd fmla="val 13771"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0"/>
          <p:cNvSpPr/>
          <p:nvPr/>
        </p:nvSpPr>
        <p:spPr>
          <a:xfrm rot="-5400000">
            <a:off x="3747782" y="1550554"/>
            <a:ext cx="1501800" cy="1203000"/>
          </a:xfrm>
          <a:prstGeom prst="trapezoid">
            <a:avLst>
              <a:gd fmla="val 40009"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0"/>
          <p:cNvSpPr/>
          <p:nvPr/>
        </p:nvSpPr>
        <p:spPr>
          <a:xfrm>
            <a:off x="2668129" y="1468241"/>
            <a:ext cx="4401765" cy="882160"/>
          </a:xfrm>
          <a:custGeom>
            <a:rect b="b" l="l" r="r" t="t"/>
            <a:pathLst>
              <a:path extrusionOk="0" h="27974" w="144332">
                <a:moveTo>
                  <a:pt x="0" y="18527"/>
                </a:moveTo>
                <a:cubicBezTo>
                  <a:pt x="4582" y="20071"/>
                  <a:pt x="17083" y="29385"/>
                  <a:pt x="27492" y="27791"/>
                </a:cubicBezTo>
                <a:cubicBezTo>
                  <a:pt x="37901" y="26197"/>
                  <a:pt x="50850" y="11953"/>
                  <a:pt x="62454" y="8965"/>
                </a:cubicBezTo>
                <a:cubicBezTo>
                  <a:pt x="74058" y="5977"/>
                  <a:pt x="86012" y="9962"/>
                  <a:pt x="97118" y="9862"/>
                </a:cubicBezTo>
                <a:cubicBezTo>
                  <a:pt x="108224" y="9762"/>
                  <a:pt x="121223" y="10011"/>
                  <a:pt x="129092" y="8367"/>
                </a:cubicBezTo>
                <a:cubicBezTo>
                  <a:pt x="136961" y="6723"/>
                  <a:pt x="141792" y="1395"/>
                  <a:pt x="144332" y="0"/>
                </a:cubicBezTo>
              </a:path>
            </a:pathLst>
          </a:custGeom>
          <a:noFill/>
          <a:ln cap="flat" cmpd="sng" w="28575">
            <a:solidFill>
              <a:schemeClr val="dk2"/>
            </a:solidFill>
            <a:prstDash val="solid"/>
            <a:round/>
            <a:headEnd len="med" w="med" type="none"/>
            <a:tailEnd len="med" w="med" type="none"/>
          </a:ln>
        </p:spPr>
      </p:sp>
      <p:sp>
        <p:nvSpPr>
          <p:cNvPr id="296" name="Google Shape;296;p20"/>
          <p:cNvSpPr/>
          <p:nvPr/>
        </p:nvSpPr>
        <p:spPr>
          <a:xfrm>
            <a:off x="2579749" y="1943420"/>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
          <p:cNvSpPr/>
          <p:nvPr/>
        </p:nvSpPr>
        <p:spPr>
          <a:xfrm>
            <a:off x="3782696" y="2050006"/>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0"/>
          <p:cNvSpPr/>
          <p:nvPr/>
        </p:nvSpPr>
        <p:spPr>
          <a:xfrm>
            <a:off x="2579747" y="1909405"/>
            <a:ext cx="189600" cy="481200"/>
          </a:xfrm>
          <a:prstGeom prst="trapezoid">
            <a:avLst>
              <a:gd fmla="val 0"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0"/>
          <p:cNvSpPr/>
          <p:nvPr/>
        </p:nvSpPr>
        <p:spPr>
          <a:xfrm rot="-5397938">
            <a:off x="3083158" y="1596177"/>
            <a:ext cx="500100" cy="1111800"/>
          </a:xfrm>
          <a:prstGeom prst="trapezoid">
            <a:avLst>
              <a:gd fmla="val 1755"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0"/>
          <p:cNvSpPr/>
          <p:nvPr/>
        </p:nvSpPr>
        <p:spPr>
          <a:xfrm>
            <a:off x="4972895" y="1648102"/>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
          <p:cNvSpPr/>
          <p:nvPr/>
        </p:nvSpPr>
        <p:spPr>
          <a:xfrm rot="-939231">
            <a:off x="3818477" y="1741820"/>
            <a:ext cx="1368665" cy="455874"/>
          </a:xfrm>
          <a:prstGeom prst="parallelogram">
            <a:avLst>
              <a:gd fmla="val 27147"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
          <p:cNvSpPr/>
          <p:nvPr/>
        </p:nvSpPr>
        <p:spPr>
          <a:xfrm>
            <a:off x="6227993" y="1648102"/>
            <a:ext cx="189600" cy="199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0"/>
          <p:cNvSpPr/>
          <p:nvPr/>
        </p:nvSpPr>
        <p:spPr>
          <a:xfrm rot="5400000">
            <a:off x="5494863" y="1182584"/>
            <a:ext cx="450000" cy="1223700"/>
          </a:xfrm>
          <a:prstGeom prst="trapezoid">
            <a:avLst>
              <a:gd fmla="val 25000" name="adj"/>
            </a:avLst>
          </a:prstGeom>
          <a:solidFill>
            <a:srgbClr val="8200FF">
              <a:alpha val="24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0"/>
          <p:cNvSpPr/>
          <p:nvPr/>
        </p:nvSpPr>
        <p:spPr>
          <a:xfrm rot="-5400000">
            <a:off x="5250467" y="1182618"/>
            <a:ext cx="938700" cy="1223700"/>
          </a:xfrm>
          <a:prstGeom prst="trapezoid">
            <a:avLst>
              <a:gd fmla="val 25000" name="adj"/>
            </a:avLst>
          </a:prstGeom>
          <a:solidFill>
            <a:srgbClr val="003DFF">
              <a:alpha val="178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0"/>
          <p:cNvSpPr txBox="1"/>
          <p:nvPr/>
        </p:nvSpPr>
        <p:spPr>
          <a:xfrm>
            <a:off x="2114300" y="1102075"/>
            <a:ext cx="1120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Initial data point</a:t>
            </a:r>
            <a:endParaRPr sz="1000">
              <a:solidFill>
                <a:schemeClr val="dk1"/>
              </a:solidFill>
              <a:latin typeface="Helvetica Neue"/>
              <a:ea typeface="Helvetica Neue"/>
              <a:cs typeface="Helvetica Neue"/>
              <a:sym typeface="Helvetica Neue"/>
            </a:endParaRPr>
          </a:p>
        </p:txBody>
      </p:sp>
      <p:sp>
        <p:nvSpPr>
          <p:cNvPr id="306" name="Google Shape;306;p20"/>
          <p:cNvSpPr/>
          <p:nvPr/>
        </p:nvSpPr>
        <p:spPr>
          <a:xfrm>
            <a:off x="2469775" y="1325125"/>
            <a:ext cx="150375" cy="694775"/>
          </a:xfrm>
          <a:custGeom>
            <a:rect b="b" l="l" r="r" t="t"/>
            <a:pathLst>
              <a:path extrusionOk="0" h="27791" w="6015">
                <a:moveTo>
                  <a:pt x="6015" y="0"/>
                </a:moveTo>
                <a:cubicBezTo>
                  <a:pt x="2333" y="1473"/>
                  <a:pt x="-1868" y="7952"/>
                  <a:pt x="935" y="10758"/>
                </a:cubicBezTo>
                <a:cubicBezTo>
                  <a:pt x="2182" y="12007"/>
                  <a:pt x="6015" y="10487"/>
                  <a:pt x="6015" y="12252"/>
                </a:cubicBezTo>
                <a:cubicBezTo>
                  <a:pt x="6015" y="17436"/>
                  <a:pt x="1752" y="24126"/>
                  <a:pt x="5417" y="27791"/>
                </a:cubicBezTo>
              </a:path>
            </a:pathLst>
          </a:custGeom>
          <a:noFill/>
          <a:ln cap="flat" cmpd="sng" w="19050">
            <a:solidFill>
              <a:schemeClr val="dk1"/>
            </a:solidFill>
            <a:prstDash val="solid"/>
            <a:round/>
            <a:headEnd len="med" w="med" type="none"/>
            <a:tailEnd len="med" w="med" type="stealth"/>
          </a:ln>
        </p:spPr>
      </p:sp>
      <p:sp>
        <p:nvSpPr>
          <p:cNvPr id="307" name="Google Shape;307;p20"/>
          <p:cNvSpPr/>
          <p:nvPr/>
        </p:nvSpPr>
        <p:spPr>
          <a:xfrm>
            <a:off x="2239150" y="2448850"/>
            <a:ext cx="418350" cy="508000"/>
          </a:xfrm>
          <a:custGeom>
            <a:rect b="b" l="l" r="r" t="t"/>
            <a:pathLst>
              <a:path extrusionOk="0" h="20320" w="16734">
                <a:moveTo>
                  <a:pt x="16734" y="0"/>
                </a:moveTo>
                <a:cubicBezTo>
                  <a:pt x="12890" y="0"/>
                  <a:pt x="7505" y="2186"/>
                  <a:pt x="6873" y="5977"/>
                </a:cubicBezTo>
                <a:cubicBezTo>
                  <a:pt x="6308" y="9365"/>
                  <a:pt x="11627" y="12892"/>
                  <a:pt x="9861" y="15838"/>
                </a:cubicBezTo>
                <a:cubicBezTo>
                  <a:pt x="8005" y="18935"/>
                  <a:pt x="2555" y="17769"/>
                  <a:pt x="0" y="20320"/>
                </a:cubicBezTo>
              </a:path>
            </a:pathLst>
          </a:custGeom>
          <a:noFill/>
          <a:ln cap="flat" cmpd="sng" w="19050">
            <a:solidFill>
              <a:srgbClr val="003DFF"/>
            </a:solidFill>
            <a:prstDash val="solid"/>
            <a:round/>
            <a:headEnd len="med" w="med" type="stealth"/>
            <a:tailEnd len="med" w="med" type="none"/>
          </a:ln>
        </p:spPr>
      </p:sp>
      <p:sp>
        <p:nvSpPr>
          <p:cNvPr id="308" name="Google Shape;308;p20"/>
          <p:cNvSpPr txBox="1"/>
          <p:nvPr/>
        </p:nvSpPr>
        <p:spPr>
          <a:xfrm>
            <a:off x="963200" y="2833750"/>
            <a:ext cx="14334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003DFF"/>
                </a:solidFill>
                <a:latin typeface="Helvetica Neue"/>
                <a:ea typeface="Helvetica Neue"/>
                <a:cs typeface="Helvetica Neue"/>
                <a:sym typeface="Helvetica Neue"/>
              </a:rPr>
              <a:t>Initial vector field over-approximation</a:t>
            </a:r>
            <a:endParaRPr sz="1000">
              <a:solidFill>
                <a:srgbClr val="003DFF"/>
              </a:solidFill>
              <a:latin typeface="Helvetica Neue"/>
              <a:ea typeface="Helvetica Neue"/>
              <a:cs typeface="Helvetica Neue"/>
              <a:sym typeface="Helvetica Neue"/>
            </a:endParaRPr>
          </a:p>
        </p:txBody>
      </p:sp>
      <p:sp>
        <p:nvSpPr>
          <p:cNvPr id="309" name="Google Shape;309;p20"/>
          <p:cNvSpPr txBox="1"/>
          <p:nvPr/>
        </p:nvSpPr>
        <p:spPr>
          <a:xfrm>
            <a:off x="2571500" y="644875"/>
            <a:ext cx="1120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New data point</a:t>
            </a:r>
            <a:endParaRPr sz="1000">
              <a:solidFill>
                <a:schemeClr val="dk1"/>
              </a:solidFill>
              <a:latin typeface="Helvetica Neue"/>
              <a:ea typeface="Helvetica Neue"/>
              <a:cs typeface="Helvetica Neue"/>
              <a:sym typeface="Helvetica Neue"/>
            </a:endParaRPr>
          </a:p>
        </p:txBody>
      </p:sp>
      <p:sp>
        <p:nvSpPr>
          <p:cNvPr id="310" name="Google Shape;310;p20"/>
          <p:cNvSpPr txBox="1"/>
          <p:nvPr/>
        </p:nvSpPr>
        <p:spPr>
          <a:xfrm>
            <a:off x="2952500" y="3477225"/>
            <a:ext cx="20862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003DFF"/>
                </a:solidFill>
                <a:latin typeface="Helvetica Neue"/>
                <a:ea typeface="Helvetica Neue"/>
                <a:cs typeface="Helvetica Neue"/>
                <a:sym typeface="Helvetica Neue"/>
              </a:rPr>
              <a:t>Vector field over-approximation with upper Lipschitz bounds </a:t>
            </a:r>
            <a:endParaRPr sz="1000">
              <a:solidFill>
                <a:srgbClr val="003DFF"/>
              </a:solidFill>
              <a:latin typeface="Helvetica Neue"/>
              <a:ea typeface="Helvetica Neue"/>
              <a:cs typeface="Helvetica Neue"/>
              <a:sym typeface="Helvetica Neue"/>
            </a:endParaRPr>
          </a:p>
        </p:txBody>
      </p:sp>
      <p:sp>
        <p:nvSpPr>
          <p:cNvPr id="311" name="Google Shape;311;p20"/>
          <p:cNvSpPr/>
          <p:nvPr/>
        </p:nvSpPr>
        <p:spPr>
          <a:xfrm>
            <a:off x="3556212" y="2902950"/>
            <a:ext cx="279925" cy="597650"/>
          </a:xfrm>
          <a:custGeom>
            <a:rect b="b" l="l" r="r" t="t"/>
            <a:pathLst>
              <a:path extrusionOk="0" h="23906" w="11197">
                <a:moveTo>
                  <a:pt x="7312" y="23906"/>
                </a:moveTo>
                <a:cubicBezTo>
                  <a:pt x="2812" y="19403"/>
                  <a:pt x="-1771" y="11827"/>
                  <a:pt x="738" y="5976"/>
                </a:cubicBezTo>
                <a:cubicBezTo>
                  <a:pt x="2320" y="2286"/>
                  <a:pt x="9926" y="3809"/>
                  <a:pt x="11197" y="0"/>
                </a:cubicBezTo>
              </a:path>
            </a:pathLst>
          </a:custGeom>
          <a:noFill/>
          <a:ln cap="flat" cmpd="sng" w="19050">
            <a:solidFill>
              <a:srgbClr val="003DFF"/>
            </a:solidFill>
            <a:prstDash val="solid"/>
            <a:round/>
            <a:headEnd len="med" w="med" type="none"/>
            <a:tailEnd len="med" w="med" type="stealth"/>
          </a:ln>
        </p:spPr>
      </p:sp>
      <p:sp>
        <p:nvSpPr>
          <p:cNvPr id="312" name="Google Shape;312;p20"/>
          <p:cNvSpPr/>
          <p:nvPr/>
        </p:nvSpPr>
        <p:spPr>
          <a:xfrm>
            <a:off x="3880525" y="2359938"/>
            <a:ext cx="1767600" cy="1448975"/>
          </a:xfrm>
          <a:custGeom>
            <a:rect b="b" l="l" r="r" t="t"/>
            <a:pathLst>
              <a:path extrusionOk="0" h="57959" w="70704">
                <a:moveTo>
                  <a:pt x="0" y="0"/>
                </a:moveTo>
                <a:cubicBezTo>
                  <a:pt x="2182" y="4368"/>
                  <a:pt x="7863" y="6595"/>
                  <a:pt x="9407" y="11227"/>
                </a:cubicBezTo>
                <a:cubicBezTo>
                  <a:pt x="11444" y="17339"/>
                  <a:pt x="11739" y="25007"/>
                  <a:pt x="16689" y="29131"/>
                </a:cubicBezTo>
                <a:cubicBezTo>
                  <a:pt x="23928" y="35162"/>
                  <a:pt x="36010" y="31422"/>
                  <a:pt x="44000" y="36414"/>
                </a:cubicBezTo>
                <a:cubicBezTo>
                  <a:pt x="53700" y="42474"/>
                  <a:pt x="59267" y="57959"/>
                  <a:pt x="70704" y="57959"/>
                </a:cubicBezTo>
              </a:path>
            </a:pathLst>
          </a:custGeom>
          <a:noFill/>
          <a:ln cap="flat" cmpd="sng" w="19050">
            <a:solidFill>
              <a:srgbClr val="8200FF"/>
            </a:solidFill>
            <a:prstDash val="solid"/>
            <a:round/>
            <a:headEnd len="med" w="med" type="stealth"/>
            <a:tailEnd len="med" w="med" type="none"/>
          </a:ln>
        </p:spPr>
      </p:sp>
      <p:sp>
        <p:nvSpPr>
          <p:cNvPr id="313" name="Google Shape;313;p20"/>
          <p:cNvSpPr txBox="1"/>
          <p:nvPr/>
        </p:nvSpPr>
        <p:spPr>
          <a:xfrm>
            <a:off x="5695700" y="3629625"/>
            <a:ext cx="25824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8200FF"/>
                </a:solidFill>
                <a:latin typeface="Helvetica Neue"/>
                <a:ea typeface="Helvetica Neue"/>
                <a:cs typeface="Helvetica Neue"/>
                <a:sym typeface="Helvetica Neue"/>
              </a:rPr>
              <a:t>Refined vector field over-approximation with the dynamics constraint</a:t>
            </a:r>
            <a:endParaRPr sz="1000">
              <a:solidFill>
                <a:srgbClr val="8200FF"/>
              </a:solidFill>
              <a:latin typeface="Helvetica Neue"/>
              <a:ea typeface="Helvetica Neue"/>
              <a:cs typeface="Helvetica Neue"/>
              <a:sym typeface="Helvetica Neue"/>
            </a:endParaRPr>
          </a:p>
        </p:txBody>
      </p:sp>
      <p:pic>
        <p:nvPicPr>
          <p:cNvPr id="314" name="Google Shape;314;p20"/>
          <p:cNvPicPr preferRelativeResize="0"/>
          <p:nvPr/>
        </p:nvPicPr>
        <p:blipFill>
          <a:blip r:embed="rId4">
            <a:alphaModFix/>
          </a:blip>
          <a:stretch>
            <a:fillRect/>
          </a:stretch>
        </p:blipFill>
        <p:spPr>
          <a:xfrm>
            <a:off x="6304188" y="4036413"/>
            <a:ext cx="1030400" cy="144000"/>
          </a:xfrm>
          <a:prstGeom prst="rect">
            <a:avLst/>
          </a:prstGeom>
          <a:noFill/>
          <a:ln>
            <a:noFill/>
          </a:ln>
        </p:spPr>
      </p:pic>
      <p:sp>
        <p:nvSpPr>
          <p:cNvPr id="315" name="Google Shape;315;p20"/>
          <p:cNvSpPr/>
          <p:nvPr/>
        </p:nvSpPr>
        <p:spPr>
          <a:xfrm>
            <a:off x="3576150" y="819600"/>
            <a:ext cx="440750" cy="1266925"/>
          </a:xfrm>
          <a:custGeom>
            <a:rect b="b" l="l" r="r" t="t"/>
            <a:pathLst>
              <a:path extrusionOk="0" h="50677" w="17630">
                <a:moveTo>
                  <a:pt x="0" y="0"/>
                </a:moveTo>
                <a:cubicBezTo>
                  <a:pt x="5136" y="1716"/>
                  <a:pt x="10869" y="4157"/>
                  <a:pt x="13655" y="8801"/>
                </a:cubicBezTo>
                <a:cubicBezTo>
                  <a:pt x="18078" y="16174"/>
                  <a:pt x="17600" y="25693"/>
                  <a:pt x="17600" y="34290"/>
                </a:cubicBezTo>
                <a:cubicBezTo>
                  <a:pt x="17600" y="40188"/>
                  <a:pt x="6016" y="47406"/>
                  <a:pt x="10924" y="50677"/>
                </a:cubicBezTo>
              </a:path>
            </a:pathLst>
          </a:custGeom>
          <a:noFill/>
          <a:ln cap="flat" cmpd="sng" w="19050">
            <a:solidFill>
              <a:schemeClr val="dk1"/>
            </a:solidFill>
            <a:prstDash val="solid"/>
            <a:round/>
            <a:headEnd len="med" w="med" type="none"/>
            <a:tailEnd len="med" w="med" type="stealth"/>
          </a:ln>
        </p:spPr>
      </p:sp>
      <p:sp>
        <p:nvSpPr>
          <p:cNvPr id="316" name="Google Shape;316;p20"/>
          <p:cNvSpPr txBox="1"/>
          <p:nvPr/>
        </p:nvSpPr>
        <p:spPr>
          <a:xfrm>
            <a:off x="506000" y="2071750"/>
            <a:ext cx="15726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8200FF"/>
                </a:solidFill>
                <a:latin typeface="Helvetica Neue"/>
                <a:ea typeface="Helvetica Neue"/>
                <a:cs typeface="Helvetica Neue"/>
                <a:sym typeface="Helvetica Neue"/>
              </a:rPr>
              <a:t>Refined initial vector field over-approximation</a:t>
            </a:r>
            <a:endParaRPr sz="1000">
              <a:solidFill>
                <a:srgbClr val="8200FF"/>
              </a:solidFill>
              <a:latin typeface="Helvetica Neue"/>
              <a:ea typeface="Helvetica Neue"/>
              <a:cs typeface="Helvetica Neue"/>
              <a:sym typeface="Helvetica Neue"/>
            </a:endParaRPr>
          </a:p>
        </p:txBody>
      </p:sp>
      <p:sp>
        <p:nvSpPr>
          <p:cNvPr id="317" name="Google Shape;317;p20"/>
          <p:cNvSpPr/>
          <p:nvPr/>
        </p:nvSpPr>
        <p:spPr>
          <a:xfrm>
            <a:off x="1987600" y="2082688"/>
            <a:ext cx="568975" cy="192500"/>
          </a:xfrm>
          <a:custGeom>
            <a:rect b="b" l="l" r="r" t="t"/>
            <a:pathLst>
              <a:path extrusionOk="0" h="7700" w="22759">
                <a:moveTo>
                  <a:pt x="0" y="7700"/>
                </a:moveTo>
                <a:cubicBezTo>
                  <a:pt x="2637" y="7042"/>
                  <a:pt x="3505" y="3443"/>
                  <a:pt x="5766" y="1935"/>
                </a:cubicBezTo>
                <a:cubicBezTo>
                  <a:pt x="10479" y="-1207"/>
                  <a:pt x="17387" y="140"/>
                  <a:pt x="22759" y="1935"/>
                </a:cubicBezTo>
              </a:path>
            </a:pathLst>
          </a:custGeom>
          <a:noFill/>
          <a:ln cap="flat" cmpd="sng" w="19050">
            <a:solidFill>
              <a:srgbClr val="8200FF"/>
            </a:solidFill>
            <a:prstDash val="solid"/>
            <a:round/>
            <a:headEnd len="med" w="med" type="none"/>
            <a:tailEnd len="med" w="med" type="stealth"/>
          </a:ln>
        </p:spPr>
      </p:sp>
      <p:sp>
        <p:nvSpPr>
          <p:cNvPr id="318" name="Google Shape;318;p20"/>
          <p:cNvSpPr/>
          <p:nvPr/>
        </p:nvSpPr>
        <p:spPr>
          <a:xfrm>
            <a:off x="6845608" y="1058009"/>
            <a:ext cx="771025" cy="519950"/>
          </a:xfrm>
          <a:custGeom>
            <a:rect b="b" l="l" r="r" t="t"/>
            <a:pathLst>
              <a:path extrusionOk="0" h="20798" w="30841">
                <a:moveTo>
                  <a:pt x="2317" y="20798"/>
                </a:moveTo>
                <a:cubicBezTo>
                  <a:pt x="765" y="16143"/>
                  <a:pt x="193" y="11139"/>
                  <a:pt x="193" y="6232"/>
                </a:cubicBezTo>
                <a:cubicBezTo>
                  <a:pt x="193" y="4169"/>
                  <a:pt x="-578" y="730"/>
                  <a:pt x="1406" y="163"/>
                </a:cubicBezTo>
                <a:cubicBezTo>
                  <a:pt x="5234" y="-930"/>
                  <a:pt x="8086" y="5063"/>
                  <a:pt x="12027" y="5625"/>
                </a:cubicBezTo>
                <a:cubicBezTo>
                  <a:pt x="18351" y="6527"/>
                  <a:pt x="24453" y="1984"/>
                  <a:pt x="30841" y="1984"/>
                </a:cubicBezTo>
              </a:path>
            </a:pathLst>
          </a:custGeom>
          <a:noFill/>
          <a:ln cap="flat" cmpd="sng" w="19050">
            <a:solidFill>
              <a:schemeClr val="dk2"/>
            </a:solidFill>
            <a:prstDash val="solid"/>
            <a:round/>
            <a:headEnd len="med" w="med" type="stealth"/>
            <a:tailEnd len="med" w="med" type="none"/>
          </a:ln>
        </p:spPr>
      </p:sp>
      <p:sp>
        <p:nvSpPr>
          <p:cNvPr id="319" name="Google Shape;319;p20"/>
          <p:cNvSpPr txBox="1"/>
          <p:nvPr/>
        </p:nvSpPr>
        <p:spPr>
          <a:xfrm>
            <a:off x="7565925" y="905275"/>
            <a:ext cx="13101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chemeClr val="dk1"/>
                </a:solidFill>
                <a:latin typeface="Helvetica Neue"/>
                <a:ea typeface="Helvetica Neue"/>
                <a:cs typeface="Helvetica Neue"/>
                <a:sym typeface="Helvetica Neue"/>
              </a:rPr>
              <a:t>Unknown </a:t>
            </a:r>
            <a:r>
              <a:rPr i="1" lang="fr" sz="1100">
                <a:solidFill>
                  <a:schemeClr val="dk1"/>
                </a:solidFill>
                <a:latin typeface="Verdana"/>
                <a:ea typeface="Verdana"/>
                <a:cs typeface="Verdana"/>
                <a:sym typeface="Verdana"/>
              </a:rPr>
              <a:t>f</a:t>
            </a:r>
            <a:r>
              <a:rPr lang="fr" sz="1100">
                <a:solidFill>
                  <a:schemeClr val="dk1"/>
                </a:solidFill>
                <a:latin typeface="Verdana"/>
                <a:ea typeface="Verdana"/>
                <a:cs typeface="Verdana"/>
                <a:sym typeface="Verdana"/>
              </a:rPr>
              <a:t> or </a:t>
            </a:r>
            <a:r>
              <a:rPr i="1" lang="fr" sz="1100">
                <a:solidFill>
                  <a:schemeClr val="dk1"/>
                </a:solidFill>
                <a:latin typeface="Verdana"/>
                <a:ea typeface="Verdana"/>
                <a:cs typeface="Verdana"/>
                <a:sym typeface="Verdana"/>
              </a:rPr>
              <a:t>G</a:t>
            </a:r>
            <a:endParaRPr sz="800">
              <a:solidFill>
                <a:schemeClr val="dk1"/>
              </a:solidFill>
              <a:latin typeface="Helvetica Neue"/>
              <a:ea typeface="Helvetica Neue"/>
              <a:cs typeface="Helvetica Neue"/>
              <a:sym typeface="Helvetica Neue"/>
            </a:endParaRPr>
          </a:p>
        </p:txBody>
      </p:sp>
      <p:pic>
        <p:nvPicPr>
          <p:cNvPr id="320" name="Google Shape;320;p20"/>
          <p:cNvPicPr preferRelativeResize="0"/>
          <p:nvPr/>
        </p:nvPicPr>
        <p:blipFill>
          <a:blip r:embed="rId5">
            <a:alphaModFix/>
          </a:blip>
          <a:stretch>
            <a:fillRect/>
          </a:stretch>
        </p:blipFill>
        <p:spPr>
          <a:xfrm>
            <a:off x="4944600" y="4449600"/>
            <a:ext cx="1036800" cy="144000"/>
          </a:xfrm>
          <a:prstGeom prst="rect">
            <a:avLst/>
          </a:prstGeom>
          <a:noFill/>
          <a:ln>
            <a:noFill/>
          </a:ln>
        </p:spPr>
      </p:pic>
      <p:sp>
        <p:nvSpPr>
          <p:cNvPr id="321" name="Google Shape;321;p20"/>
          <p:cNvSpPr txBox="1"/>
          <p:nvPr/>
        </p:nvSpPr>
        <p:spPr>
          <a:xfrm>
            <a:off x="2547400" y="4367900"/>
            <a:ext cx="2481900" cy="29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latin typeface="Helvetica Neue"/>
                <a:ea typeface="Helvetica Neue"/>
                <a:cs typeface="Helvetica Neue"/>
                <a:sym typeface="Helvetica Neue"/>
              </a:rPr>
              <a:t>Data-driven differential inclusion:</a:t>
            </a:r>
            <a:endParaRPr b="1" sz="11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nvSpPr>
        <p:spPr>
          <a:xfrm>
            <a:off x="236850" y="91750"/>
            <a:ext cx="8596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600">
                <a:solidFill>
                  <a:schemeClr val="dk1"/>
                </a:solidFill>
                <a:latin typeface="Helvetica Neue"/>
                <a:ea typeface="Helvetica Neue"/>
                <a:cs typeface="Helvetica Neue"/>
                <a:sym typeface="Helvetica Neue"/>
              </a:rPr>
              <a:t>Data-Driven Over-Approximations of Reachable Sets</a:t>
            </a:r>
            <a:endParaRPr b="1" sz="1600">
              <a:solidFill>
                <a:schemeClr val="dk1"/>
              </a:solidFill>
              <a:latin typeface="Helvetica Neue"/>
              <a:ea typeface="Helvetica Neue"/>
              <a:cs typeface="Helvetica Neue"/>
              <a:sym typeface="Helvetica Neue"/>
            </a:endParaRPr>
          </a:p>
        </p:txBody>
      </p:sp>
      <p:sp>
        <p:nvSpPr>
          <p:cNvPr id="327" name="Google Shape;327;p21"/>
          <p:cNvSpPr txBox="1"/>
          <p:nvPr/>
        </p:nvSpPr>
        <p:spPr>
          <a:xfrm>
            <a:off x="389250" y="623850"/>
            <a:ext cx="60666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chemeClr val="dk1"/>
                </a:solidFill>
                <a:latin typeface="Helvetica Neue"/>
                <a:ea typeface="Helvetica Neue"/>
                <a:cs typeface="Helvetica Neue"/>
                <a:sym typeface="Helvetica Neue"/>
              </a:rPr>
              <a:t>Closed-form expression for over-approximations of reachable sets</a:t>
            </a:r>
            <a:endParaRPr sz="1300">
              <a:solidFill>
                <a:schemeClr val="dk1"/>
              </a:solidFill>
              <a:latin typeface="Helvetica Neue"/>
              <a:ea typeface="Helvetica Neue"/>
              <a:cs typeface="Helvetica Neue"/>
              <a:sym typeface="Helvetica Neue"/>
            </a:endParaRPr>
          </a:p>
        </p:txBody>
      </p:sp>
      <p:sp>
        <p:nvSpPr>
          <p:cNvPr id="328" name="Google Shape;328;p21"/>
          <p:cNvSpPr txBox="1"/>
          <p:nvPr/>
        </p:nvSpPr>
        <p:spPr>
          <a:xfrm>
            <a:off x="236850" y="1024300"/>
            <a:ext cx="12309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Helvetica Neue"/>
                <a:ea typeface="Helvetica Neue"/>
                <a:cs typeface="Helvetica Neue"/>
                <a:sym typeface="Helvetica Neue"/>
              </a:rPr>
              <a:t>Over-approximation</a:t>
            </a:r>
            <a:endParaRPr sz="900">
              <a:solidFill>
                <a:schemeClr val="dk1"/>
              </a:solidFill>
              <a:latin typeface="Helvetica Neue"/>
              <a:ea typeface="Helvetica Neue"/>
              <a:cs typeface="Helvetica Neue"/>
              <a:sym typeface="Helvetica Neue"/>
            </a:endParaRPr>
          </a:p>
        </p:txBody>
      </p:sp>
      <p:sp>
        <p:nvSpPr>
          <p:cNvPr id="329" name="Google Shape;329;p21"/>
          <p:cNvSpPr txBox="1"/>
          <p:nvPr/>
        </p:nvSpPr>
        <p:spPr>
          <a:xfrm>
            <a:off x="1578775" y="964175"/>
            <a:ext cx="12309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Helvetica Neue"/>
                <a:ea typeface="Helvetica Neue"/>
                <a:cs typeface="Helvetica Neue"/>
                <a:sym typeface="Helvetica Neue"/>
              </a:rPr>
              <a:t>Current set of states</a:t>
            </a:r>
            <a:endParaRPr sz="900">
              <a:solidFill>
                <a:schemeClr val="dk1"/>
              </a:solidFill>
              <a:latin typeface="Helvetica Neue"/>
              <a:ea typeface="Helvetica Neue"/>
              <a:cs typeface="Helvetica Neue"/>
              <a:sym typeface="Helvetica Neue"/>
            </a:endParaRPr>
          </a:p>
        </p:txBody>
      </p:sp>
      <p:sp>
        <p:nvSpPr>
          <p:cNvPr id="330" name="Google Shape;330;p21"/>
          <p:cNvSpPr txBox="1"/>
          <p:nvPr/>
        </p:nvSpPr>
        <p:spPr>
          <a:xfrm>
            <a:off x="2946550" y="960450"/>
            <a:ext cx="1230900" cy="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Helvetica Neue"/>
                <a:ea typeface="Helvetica Neue"/>
                <a:cs typeface="Helvetica Neue"/>
                <a:sym typeface="Helvetica Neue"/>
              </a:rPr>
              <a:t>Set of control values</a:t>
            </a:r>
            <a:endParaRPr sz="900">
              <a:solidFill>
                <a:schemeClr val="dk1"/>
              </a:solidFill>
              <a:latin typeface="Helvetica Neue"/>
              <a:ea typeface="Helvetica Neue"/>
              <a:cs typeface="Helvetica Neue"/>
              <a:sym typeface="Helvetica Neue"/>
            </a:endParaRPr>
          </a:p>
        </p:txBody>
      </p:sp>
      <p:sp>
        <p:nvSpPr>
          <p:cNvPr id="331" name="Google Shape;331;p21"/>
          <p:cNvSpPr txBox="1"/>
          <p:nvPr/>
        </p:nvSpPr>
        <p:spPr>
          <a:xfrm>
            <a:off x="4321975" y="951125"/>
            <a:ext cx="1150200" cy="1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Helvetica Neue"/>
                <a:ea typeface="Helvetica Neue"/>
                <a:cs typeface="Helvetica Neue"/>
                <a:sym typeface="Helvetica Neue"/>
              </a:rPr>
              <a:t>C</a:t>
            </a:r>
            <a:r>
              <a:rPr lang="fr" sz="900">
                <a:solidFill>
                  <a:schemeClr val="dk1"/>
                </a:solidFill>
                <a:latin typeface="Helvetica Neue"/>
                <a:ea typeface="Helvetica Neue"/>
                <a:cs typeface="Helvetica Neue"/>
                <a:sym typeface="Helvetica Neue"/>
              </a:rPr>
              <a:t>ontrol derivatives</a:t>
            </a:r>
            <a:endParaRPr sz="900">
              <a:solidFill>
                <a:schemeClr val="dk1"/>
              </a:solidFill>
              <a:latin typeface="Helvetica Neue"/>
              <a:ea typeface="Helvetica Neue"/>
              <a:cs typeface="Helvetica Neue"/>
              <a:sym typeface="Helvetica Neue"/>
            </a:endParaRPr>
          </a:p>
        </p:txBody>
      </p:sp>
      <p:sp>
        <p:nvSpPr>
          <p:cNvPr id="332" name="Google Shape;332;p21"/>
          <p:cNvSpPr txBox="1"/>
          <p:nvPr/>
        </p:nvSpPr>
        <p:spPr>
          <a:xfrm>
            <a:off x="3280575" y="2413050"/>
            <a:ext cx="1420800" cy="31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900">
                <a:solidFill>
                  <a:srgbClr val="0000FF"/>
                </a:solidFill>
                <a:latin typeface="Helvetica Neue"/>
                <a:ea typeface="Helvetica Neue"/>
                <a:cs typeface="Helvetica Neue"/>
                <a:sym typeface="Helvetica Neue"/>
              </a:rPr>
              <a:t>Over-approximations of Jacobian values</a:t>
            </a:r>
            <a:endParaRPr sz="900">
              <a:solidFill>
                <a:srgbClr val="0000FF"/>
              </a:solidFill>
              <a:latin typeface="Helvetica Neue"/>
              <a:ea typeface="Helvetica Neue"/>
              <a:cs typeface="Helvetica Neue"/>
              <a:sym typeface="Helvetica Neue"/>
            </a:endParaRPr>
          </a:p>
        </p:txBody>
      </p:sp>
      <p:sp>
        <p:nvSpPr>
          <p:cNvPr id="333" name="Google Shape;333;p21"/>
          <p:cNvSpPr txBox="1"/>
          <p:nvPr/>
        </p:nvSpPr>
        <p:spPr>
          <a:xfrm>
            <a:off x="6836575" y="964175"/>
            <a:ext cx="12309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Helvetica Neue"/>
                <a:ea typeface="Helvetica Neue"/>
                <a:cs typeface="Helvetica Neue"/>
                <a:sym typeface="Helvetica Neue"/>
              </a:rPr>
              <a:t>A Rough enclosure</a:t>
            </a:r>
            <a:endParaRPr sz="900">
              <a:solidFill>
                <a:srgbClr val="FF0000"/>
              </a:solidFill>
              <a:latin typeface="Helvetica Neue"/>
              <a:ea typeface="Helvetica Neue"/>
              <a:cs typeface="Helvetica Neue"/>
              <a:sym typeface="Helvetica Neue"/>
            </a:endParaRPr>
          </a:p>
        </p:txBody>
      </p:sp>
      <p:sp>
        <p:nvSpPr>
          <p:cNvPr id="334" name="Google Shape;334;p21"/>
          <p:cNvSpPr txBox="1"/>
          <p:nvPr/>
        </p:nvSpPr>
        <p:spPr>
          <a:xfrm>
            <a:off x="389250" y="2986050"/>
            <a:ext cx="32490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chemeClr val="dk1"/>
                </a:solidFill>
                <a:latin typeface="Helvetica Neue"/>
                <a:ea typeface="Helvetica Neue"/>
                <a:cs typeface="Helvetica Neue"/>
                <a:sym typeface="Helvetica Neue"/>
              </a:rPr>
              <a:t>Side information provides tighter sets</a:t>
            </a:r>
            <a:endParaRPr b="1" sz="1300">
              <a:solidFill>
                <a:schemeClr val="dk1"/>
              </a:solidFill>
              <a:latin typeface="Helvetica Neue"/>
              <a:ea typeface="Helvetica Neue"/>
              <a:cs typeface="Helvetica Neue"/>
              <a:sym typeface="Helvetica Neue"/>
            </a:endParaRPr>
          </a:p>
        </p:txBody>
      </p:sp>
      <p:pic>
        <p:nvPicPr>
          <p:cNvPr id="335" name="Google Shape;335;p21"/>
          <p:cNvPicPr preferRelativeResize="0"/>
          <p:nvPr/>
        </p:nvPicPr>
        <p:blipFill>
          <a:blip r:embed="rId3">
            <a:alphaModFix/>
          </a:blip>
          <a:stretch>
            <a:fillRect/>
          </a:stretch>
        </p:blipFill>
        <p:spPr>
          <a:xfrm>
            <a:off x="1066800" y="1218350"/>
            <a:ext cx="6224401" cy="342000"/>
          </a:xfrm>
          <a:prstGeom prst="rect">
            <a:avLst/>
          </a:prstGeom>
          <a:noFill/>
          <a:ln>
            <a:noFill/>
          </a:ln>
        </p:spPr>
      </p:pic>
      <p:sp>
        <p:nvSpPr>
          <p:cNvPr id="336" name="Google Shape;336;p21"/>
          <p:cNvSpPr txBox="1"/>
          <p:nvPr/>
        </p:nvSpPr>
        <p:spPr>
          <a:xfrm>
            <a:off x="7444575" y="1259150"/>
            <a:ext cx="1452900" cy="39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300">
                <a:solidFill>
                  <a:srgbClr val="741B47"/>
                </a:solidFill>
                <a:latin typeface="Helvetica Neue"/>
                <a:ea typeface="Helvetica Neue"/>
                <a:cs typeface="Helvetica Neue"/>
                <a:sym typeface="Helvetica Neue"/>
              </a:rPr>
              <a:t>Known dynamics case</a:t>
            </a:r>
            <a:endParaRPr b="1" sz="1300">
              <a:solidFill>
                <a:srgbClr val="741B47"/>
              </a:solidFill>
              <a:latin typeface="Helvetica Neue"/>
              <a:ea typeface="Helvetica Neue"/>
              <a:cs typeface="Helvetica Neue"/>
              <a:sym typeface="Helvetica Neue"/>
            </a:endParaRPr>
          </a:p>
        </p:txBody>
      </p:sp>
      <p:sp>
        <p:nvSpPr>
          <p:cNvPr id="337" name="Google Shape;337;p21"/>
          <p:cNvSpPr/>
          <p:nvPr/>
        </p:nvSpPr>
        <p:spPr>
          <a:xfrm>
            <a:off x="751050" y="1251725"/>
            <a:ext cx="318625" cy="151725"/>
          </a:xfrm>
          <a:custGeom>
            <a:rect b="b" l="l" r="r" t="t"/>
            <a:pathLst>
              <a:path extrusionOk="0" h="6069" w="12745">
                <a:moveTo>
                  <a:pt x="0" y="0"/>
                </a:moveTo>
                <a:cubicBezTo>
                  <a:pt x="2103" y="4209"/>
                  <a:pt x="8040" y="6069"/>
                  <a:pt x="12745" y="6069"/>
                </a:cubicBezTo>
              </a:path>
            </a:pathLst>
          </a:custGeom>
          <a:noFill/>
          <a:ln cap="flat" cmpd="sng" w="19050">
            <a:solidFill>
              <a:schemeClr val="dk1"/>
            </a:solidFill>
            <a:prstDash val="solid"/>
            <a:round/>
            <a:headEnd len="med" w="med" type="none"/>
            <a:tailEnd len="med" w="med" type="stealth"/>
          </a:ln>
        </p:spPr>
      </p:sp>
      <p:sp>
        <p:nvSpPr>
          <p:cNvPr id="338" name="Google Shape;338;p21"/>
          <p:cNvSpPr/>
          <p:nvPr/>
        </p:nvSpPr>
        <p:spPr>
          <a:xfrm>
            <a:off x="6721450" y="1092425"/>
            <a:ext cx="159300" cy="227600"/>
          </a:xfrm>
          <a:custGeom>
            <a:rect b="b" l="l" r="r" t="t"/>
            <a:pathLst>
              <a:path extrusionOk="0" h="9104" w="6372">
                <a:moveTo>
                  <a:pt x="0" y="9104"/>
                </a:moveTo>
                <a:cubicBezTo>
                  <a:pt x="408" y="5422"/>
                  <a:pt x="2858" y="1170"/>
                  <a:pt x="6372" y="0"/>
                </a:cubicBezTo>
              </a:path>
            </a:pathLst>
          </a:custGeom>
          <a:noFill/>
          <a:ln cap="flat" cmpd="sng" w="19050">
            <a:solidFill>
              <a:srgbClr val="FF0000"/>
            </a:solidFill>
            <a:prstDash val="solid"/>
            <a:round/>
            <a:headEnd len="med" w="med" type="stealth"/>
            <a:tailEnd len="med" w="med" type="none"/>
          </a:ln>
        </p:spPr>
      </p:sp>
      <p:sp>
        <p:nvSpPr>
          <p:cNvPr id="339" name="Google Shape;339;p21"/>
          <p:cNvSpPr/>
          <p:nvPr/>
        </p:nvSpPr>
        <p:spPr>
          <a:xfrm>
            <a:off x="1556074" y="1122775"/>
            <a:ext cx="74975" cy="197250"/>
          </a:xfrm>
          <a:custGeom>
            <a:rect b="b" l="l" r="r" t="t"/>
            <a:pathLst>
              <a:path extrusionOk="0" h="7890" w="2999">
                <a:moveTo>
                  <a:pt x="571" y="7890"/>
                </a:moveTo>
                <a:cubicBezTo>
                  <a:pt x="-658" y="5428"/>
                  <a:pt x="247" y="0"/>
                  <a:pt x="2999" y="0"/>
                </a:cubicBezTo>
              </a:path>
            </a:pathLst>
          </a:custGeom>
          <a:noFill/>
          <a:ln cap="flat" cmpd="sng" w="19050">
            <a:solidFill>
              <a:schemeClr val="dk1"/>
            </a:solidFill>
            <a:prstDash val="solid"/>
            <a:round/>
            <a:headEnd len="med" w="med" type="stealth"/>
            <a:tailEnd len="med" w="med" type="none"/>
          </a:ln>
        </p:spPr>
      </p:sp>
      <p:sp>
        <p:nvSpPr>
          <p:cNvPr id="340" name="Google Shape;340;p21"/>
          <p:cNvSpPr/>
          <p:nvPr/>
        </p:nvSpPr>
        <p:spPr>
          <a:xfrm>
            <a:off x="2989000" y="1092425"/>
            <a:ext cx="22750" cy="212425"/>
          </a:xfrm>
          <a:custGeom>
            <a:rect b="b" l="l" r="r" t="t"/>
            <a:pathLst>
              <a:path extrusionOk="0" h="8497" w="910">
                <a:moveTo>
                  <a:pt x="910" y="0"/>
                </a:moveTo>
                <a:cubicBezTo>
                  <a:pt x="10" y="2703"/>
                  <a:pt x="0" y="5648"/>
                  <a:pt x="0" y="8497"/>
                </a:cubicBezTo>
              </a:path>
            </a:pathLst>
          </a:custGeom>
          <a:noFill/>
          <a:ln cap="flat" cmpd="sng" w="19050">
            <a:solidFill>
              <a:schemeClr val="dk1"/>
            </a:solidFill>
            <a:prstDash val="solid"/>
            <a:round/>
            <a:headEnd len="med" w="med" type="none"/>
            <a:tailEnd len="med" w="med" type="stealth"/>
          </a:ln>
        </p:spPr>
      </p:sp>
      <p:sp>
        <p:nvSpPr>
          <p:cNvPr id="341" name="Google Shape;341;p21"/>
          <p:cNvSpPr/>
          <p:nvPr/>
        </p:nvSpPr>
        <p:spPr>
          <a:xfrm>
            <a:off x="3997975" y="1100000"/>
            <a:ext cx="379300" cy="197250"/>
          </a:xfrm>
          <a:custGeom>
            <a:rect b="b" l="l" r="r" t="t"/>
            <a:pathLst>
              <a:path extrusionOk="0" h="7890" w="15172">
                <a:moveTo>
                  <a:pt x="15172" y="0"/>
                </a:moveTo>
                <a:cubicBezTo>
                  <a:pt x="10721" y="3562"/>
                  <a:pt x="3163" y="3148"/>
                  <a:pt x="0" y="7890"/>
                </a:cubicBezTo>
              </a:path>
            </a:pathLst>
          </a:custGeom>
          <a:noFill/>
          <a:ln cap="flat" cmpd="sng" w="19050">
            <a:solidFill>
              <a:schemeClr val="dk1"/>
            </a:solidFill>
            <a:prstDash val="solid"/>
            <a:round/>
            <a:headEnd len="med" w="med" type="none"/>
            <a:tailEnd len="med" w="med" type="stealth"/>
          </a:ln>
        </p:spPr>
      </p:sp>
      <p:sp>
        <p:nvSpPr>
          <p:cNvPr id="342" name="Google Shape;342;p21"/>
          <p:cNvSpPr/>
          <p:nvPr/>
        </p:nvSpPr>
        <p:spPr>
          <a:xfrm>
            <a:off x="955875" y="1927600"/>
            <a:ext cx="5880600" cy="394800"/>
          </a:xfrm>
          <a:prstGeom prst="rect">
            <a:avLst/>
          </a:prstGeom>
          <a:solidFill>
            <a:schemeClr val="lt2"/>
          </a:solidFill>
          <a:ln cap="flat" cmpd="sng" w="9525">
            <a:solidFill>
              <a:srgbClr val="FF8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txBox="1"/>
          <p:nvPr/>
        </p:nvSpPr>
        <p:spPr>
          <a:xfrm>
            <a:off x="7444575" y="1944950"/>
            <a:ext cx="1544700" cy="39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300">
                <a:solidFill>
                  <a:srgbClr val="741B47"/>
                </a:solidFill>
                <a:latin typeface="Helvetica Neue"/>
                <a:ea typeface="Helvetica Neue"/>
                <a:cs typeface="Helvetica Neue"/>
                <a:sym typeface="Helvetica Neue"/>
              </a:rPr>
              <a:t>Unk</a:t>
            </a:r>
            <a:r>
              <a:rPr b="1" lang="fr" sz="1300">
                <a:solidFill>
                  <a:srgbClr val="741B47"/>
                </a:solidFill>
                <a:latin typeface="Helvetica Neue"/>
                <a:ea typeface="Helvetica Neue"/>
                <a:cs typeface="Helvetica Neue"/>
                <a:sym typeface="Helvetica Neue"/>
              </a:rPr>
              <a:t>nown dynamics case</a:t>
            </a:r>
            <a:endParaRPr b="1" sz="1300">
              <a:solidFill>
                <a:srgbClr val="741B47"/>
              </a:solidFill>
              <a:latin typeface="Helvetica Neue"/>
              <a:ea typeface="Helvetica Neue"/>
              <a:cs typeface="Helvetica Neue"/>
              <a:sym typeface="Helvetica Neue"/>
            </a:endParaRPr>
          </a:p>
        </p:txBody>
      </p:sp>
      <p:sp>
        <p:nvSpPr>
          <p:cNvPr id="344" name="Google Shape;344;p21"/>
          <p:cNvSpPr/>
          <p:nvPr/>
        </p:nvSpPr>
        <p:spPr>
          <a:xfrm>
            <a:off x="4681750" y="2222775"/>
            <a:ext cx="75850" cy="295875"/>
          </a:xfrm>
          <a:custGeom>
            <a:rect b="b" l="l" r="r" t="t"/>
            <a:pathLst>
              <a:path extrusionOk="0" h="11835" w="3034">
                <a:moveTo>
                  <a:pt x="0" y="11835"/>
                </a:moveTo>
                <a:cubicBezTo>
                  <a:pt x="1513" y="8054"/>
                  <a:pt x="3034" y="4073"/>
                  <a:pt x="3034" y="0"/>
                </a:cubicBezTo>
              </a:path>
            </a:pathLst>
          </a:custGeom>
          <a:noFill/>
          <a:ln cap="flat" cmpd="sng" w="19050">
            <a:solidFill>
              <a:srgbClr val="0000FF"/>
            </a:solidFill>
            <a:prstDash val="solid"/>
            <a:round/>
            <a:headEnd len="med" w="med" type="none"/>
            <a:tailEnd len="med" w="med" type="stealth"/>
          </a:ln>
        </p:spPr>
      </p:sp>
      <p:sp>
        <p:nvSpPr>
          <p:cNvPr id="345" name="Google Shape;345;p21"/>
          <p:cNvSpPr/>
          <p:nvPr/>
        </p:nvSpPr>
        <p:spPr>
          <a:xfrm>
            <a:off x="4681750" y="2215125"/>
            <a:ext cx="379299" cy="311088"/>
          </a:xfrm>
          <a:custGeom>
            <a:rect b="b" l="l" r="r" t="t"/>
            <a:pathLst>
              <a:path extrusionOk="0" h="10924" w="14566">
                <a:moveTo>
                  <a:pt x="0" y="10924"/>
                </a:moveTo>
                <a:cubicBezTo>
                  <a:pt x="5429" y="8211"/>
                  <a:pt x="12643" y="5756"/>
                  <a:pt x="14566" y="0"/>
                </a:cubicBezTo>
              </a:path>
            </a:pathLst>
          </a:custGeom>
          <a:noFill/>
          <a:ln cap="flat" cmpd="sng" w="19050">
            <a:solidFill>
              <a:srgbClr val="0000FF"/>
            </a:solidFill>
            <a:prstDash val="solid"/>
            <a:round/>
            <a:headEnd len="med" w="med" type="none"/>
            <a:tailEnd len="med" w="med" type="stealth"/>
          </a:ln>
        </p:spPr>
      </p:sp>
      <p:pic>
        <p:nvPicPr>
          <p:cNvPr id="346" name="Google Shape;346;p21"/>
          <p:cNvPicPr preferRelativeResize="0"/>
          <p:nvPr/>
        </p:nvPicPr>
        <p:blipFill>
          <a:blip r:embed="rId4">
            <a:alphaModFix/>
          </a:blip>
          <a:stretch>
            <a:fillRect/>
          </a:stretch>
        </p:blipFill>
        <p:spPr>
          <a:xfrm>
            <a:off x="1066800" y="1951050"/>
            <a:ext cx="5665800" cy="342000"/>
          </a:xfrm>
          <a:prstGeom prst="rect">
            <a:avLst/>
          </a:prstGeom>
          <a:noFill/>
          <a:ln>
            <a:noFill/>
          </a:ln>
        </p:spPr>
      </p:pic>
      <p:pic>
        <p:nvPicPr>
          <p:cNvPr id="347" name="Google Shape;347;p21"/>
          <p:cNvPicPr preferRelativeResize="0"/>
          <p:nvPr/>
        </p:nvPicPr>
        <p:blipFill>
          <a:blip r:embed="rId5">
            <a:alphaModFix/>
          </a:blip>
          <a:stretch>
            <a:fillRect/>
          </a:stretch>
        </p:blipFill>
        <p:spPr>
          <a:xfrm>
            <a:off x="4845600" y="2845650"/>
            <a:ext cx="3977999" cy="1962000"/>
          </a:xfrm>
          <a:prstGeom prst="rect">
            <a:avLst/>
          </a:prstGeom>
          <a:noFill/>
          <a:ln>
            <a:noFill/>
          </a:ln>
        </p:spPr>
      </p:pic>
      <p:pic>
        <p:nvPicPr>
          <p:cNvPr id="348" name="Google Shape;348;p21"/>
          <p:cNvPicPr preferRelativeResize="0"/>
          <p:nvPr/>
        </p:nvPicPr>
        <p:blipFill>
          <a:blip r:embed="rId6">
            <a:alphaModFix/>
          </a:blip>
          <a:stretch>
            <a:fillRect/>
          </a:stretch>
        </p:blipFill>
        <p:spPr>
          <a:xfrm>
            <a:off x="4845575" y="2845650"/>
            <a:ext cx="3977999" cy="1962000"/>
          </a:xfrm>
          <a:prstGeom prst="rect">
            <a:avLst/>
          </a:prstGeom>
          <a:noFill/>
          <a:ln>
            <a:noFill/>
          </a:ln>
        </p:spPr>
      </p:pic>
      <p:pic>
        <p:nvPicPr>
          <p:cNvPr id="349" name="Google Shape;349;p21"/>
          <p:cNvPicPr preferRelativeResize="0"/>
          <p:nvPr/>
        </p:nvPicPr>
        <p:blipFill>
          <a:blip r:embed="rId7">
            <a:alphaModFix/>
          </a:blip>
          <a:stretch>
            <a:fillRect/>
          </a:stretch>
        </p:blipFill>
        <p:spPr>
          <a:xfrm>
            <a:off x="4845575" y="2845650"/>
            <a:ext cx="3977999" cy="1962000"/>
          </a:xfrm>
          <a:prstGeom prst="rect">
            <a:avLst/>
          </a:prstGeom>
          <a:noFill/>
          <a:ln>
            <a:noFill/>
          </a:ln>
        </p:spPr>
      </p:pic>
      <p:sp>
        <p:nvSpPr>
          <p:cNvPr id="350" name="Google Shape;350;p21"/>
          <p:cNvSpPr txBox="1"/>
          <p:nvPr>
            <p:ph idx="12" type="sldNum"/>
          </p:nvPr>
        </p:nvSpPr>
        <p:spPr>
          <a:xfrm>
            <a:off x="4297658"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351" name="Google Shape;351;p21"/>
          <p:cNvPicPr preferRelativeResize="0"/>
          <p:nvPr/>
        </p:nvPicPr>
        <p:blipFill>
          <a:blip r:embed="rId8">
            <a:alphaModFix/>
          </a:blip>
          <a:stretch>
            <a:fillRect/>
          </a:stretch>
        </p:blipFill>
        <p:spPr>
          <a:xfrm>
            <a:off x="1130350" y="3902925"/>
            <a:ext cx="1960586" cy="165600"/>
          </a:xfrm>
          <a:prstGeom prst="rect">
            <a:avLst/>
          </a:prstGeom>
          <a:noFill/>
          <a:ln>
            <a:noFill/>
          </a:ln>
        </p:spPr>
      </p:pic>
      <p:sp>
        <p:nvSpPr>
          <p:cNvPr id="352" name="Google Shape;352;p21"/>
          <p:cNvSpPr txBox="1"/>
          <p:nvPr/>
        </p:nvSpPr>
        <p:spPr>
          <a:xfrm>
            <a:off x="389250" y="3519450"/>
            <a:ext cx="24645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300">
                <a:solidFill>
                  <a:srgbClr val="741B47"/>
                </a:solidFill>
                <a:latin typeface="Helvetica Neue"/>
                <a:ea typeface="Helvetica Neue"/>
                <a:cs typeface="Helvetica Neue"/>
                <a:sym typeface="Helvetica Neue"/>
              </a:rPr>
              <a:t>Example: A unicycle system</a:t>
            </a:r>
            <a:endParaRPr b="1" sz="1300">
              <a:solidFill>
                <a:srgbClr val="741B47"/>
              </a:solidFill>
              <a:latin typeface="Helvetica Neue"/>
              <a:ea typeface="Helvetica Neue"/>
              <a:cs typeface="Helvetica Neue"/>
              <a:sym typeface="Helvetica Neue"/>
            </a:endParaRPr>
          </a:p>
        </p:txBody>
      </p:sp>
      <p:sp>
        <p:nvSpPr>
          <p:cNvPr id="353" name="Google Shape;353;p21"/>
          <p:cNvSpPr txBox="1"/>
          <p:nvPr/>
        </p:nvSpPr>
        <p:spPr>
          <a:xfrm>
            <a:off x="922650" y="4129050"/>
            <a:ext cx="2464500" cy="2604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rgbClr val="741B47"/>
              </a:buClr>
              <a:buSzPts val="1100"/>
              <a:buFont typeface="Helvetica Neue"/>
              <a:buChar char="➢"/>
            </a:pPr>
            <a:r>
              <a:rPr lang="fr" sz="1100">
                <a:solidFill>
                  <a:srgbClr val="741B47"/>
                </a:solidFill>
                <a:latin typeface="Helvetica Neue"/>
                <a:ea typeface="Helvetica Neue"/>
                <a:cs typeface="Helvetica Neue"/>
                <a:sym typeface="Helvetica Neue"/>
              </a:rPr>
              <a:t>Loose Lipschitz bounds</a:t>
            </a:r>
            <a:endParaRPr b="1" sz="1100">
              <a:solidFill>
                <a:srgbClr val="741B47"/>
              </a:solidFill>
              <a:latin typeface="Helvetica Neue"/>
              <a:ea typeface="Helvetica Neue"/>
              <a:cs typeface="Helvetica Neue"/>
              <a:sym typeface="Helvetica Neue"/>
            </a:endParaRPr>
          </a:p>
        </p:txBody>
      </p:sp>
      <p:sp>
        <p:nvSpPr>
          <p:cNvPr id="354" name="Google Shape;354;p21"/>
          <p:cNvSpPr txBox="1"/>
          <p:nvPr/>
        </p:nvSpPr>
        <p:spPr>
          <a:xfrm>
            <a:off x="922650" y="4433850"/>
            <a:ext cx="2999100" cy="2604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rgbClr val="741B47"/>
              </a:buClr>
              <a:buSzPts val="1100"/>
              <a:buFont typeface="Helvetica Neue"/>
              <a:buChar char="➢"/>
            </a:pPr>
            <a:r>
              <a:rPr lang="fr" sz="1100">
                <a:solidFill>
                  <a:srgbClr val="741B47"/>
                </a:solidFill>
                <a:latin typeface="Helvetica Neue"/>
                <a:ea typeface="Helvetica Neue"/>
                <a:cs typeface="Helvetica Neue"/>
                <a:sym typeface="Helvetica Neue"/>
              </a:rPr>
              <a:t>Decoupling: Vector field independent of positions</a:t>
            </a:r>
            <a:endParaRPr b="1" sz="1100">
              <a:solidFill>
                <a:srgbClr val="741B47"/>
              </a:solidFill>
              <a:latin typeface="Helvetica Neue"/>
              <a:ea typeface="Helvetica Neue"/>
              <a:cs typeface="Helvetica Neue"/>
              <a:sym typeface="Helvetica Neue"/>
            </a:endParaRPr>
          </a:p>
        </p:txBody>
      </p:sp>
      <p:pic>
        <p:nvPicPr>
          <p:cNvPr id="355" name="Google Shape;355;p21"/>
          <p:cNvPicPr preferRelativeResize="0"/>
          <p:nvPr/>
        </p:nvPicPr>
        <p:blipFill>
          <a:blip r:embed="rId9">
            <a:alphaModFix/>
          </a:blip>
          <a:stretch>
            <a:fillRect/>
          </a:stretch>
        </p:blipFill>
        <p:spPr>
          <a:xfrm>
            <a:off x="6963613" y="4844213"/>
            <a:ext cx="155400" cy="126000"/>
          </a:xfrm>
          <a:prstGeom prst="rect">
            <a:avLst/>
          </a:prstGeom>
          <a:noFill/>
          <a:ln>
            <a:noFill/>
          </a:ln>
        </p:spPr>
      </p:pic>
      <p:pic>
        <p:nvPicPr>
          <p:cNvPr id="356" name="Google Shape;356;p21"/>
          <p:cNvPicPr preferRelativeResize="0"/>
          <p:nvPr/>
        </p:nvPicPr>
        <p:blipFill>
          <a:blip r:embed="rId10">
            <a:alphaModFix/>
          </a:blip>
          <a:stretch>
            <a:fillRect/>
          </a:stretch>
        </p:blipFill>
        <p:spPr>
          <a:xfrm>
            <a:off x="4613363" y="3689900"/>
            <a:ext cx="154800" cy="126000"/>
          </a:xfrm>
          <a:prstGeom prst="rect">
            <a:avLst/>
          </a:prstGeom>
          <a:noFill/>
          <a:ln>
            <a:noFill/>
          </a:ln>
        </p:spPr>
      </p:pic>
      <p:sp>
        <p:nvSpPr>
          <p:cNvPr id="357" name="Google Shape;357;p21"/>
          <p:cNvSpPr/>
          <p:nvPr/>
        </p:nvSpPr>
        <p:spPr>
          <a:xfrm>
            <a:off x="5446050" y="2682150"/>
            <a:ext cx="545350" cy="238850"/>
          </a:xfrm>
          <a:custGeom>
            <a:rect b="b" l="l" r="r" t="t"/>
            <a:pathLst>
              <a:path extrusionOk="0" h="9554" w="21814">
                <a:moveTo>
                  <a:pt x="0" y="9554"/>
                </a:moveTo>
                <a:cubicBezTo>
                  <a:pt x="963" y="5706"/>
                  <a:pt x="3622" y="1253"/>
                  <a:pt x="7471" y="290"/>
                </a:cubicBezTo>
                <a:cubicBezTo>
                  <a:pt x="12109" y="-870"/>
                  <a:pt x="18436" y="3674"/>
                  <a:pt x="21814" y="290"/>
                </a:cubicBezTo>
              </a:path>
            </a:pathLst>
          </a:custGeom>
          <a:noFill/>
          <a:ln cap="flat" cmpd="sng" w="19050">
            <a:solidFill>
              <a:srgbClr val="FF7F4F"/>
            </a:solidFill>
            <a:prstDash val="solid"/>
            <a:round/>
            <a:headEnd len="med" w="med" type="stealth"/>
            <a:tailEnd len="med" w="med" type="none"/>
          </a:ln>
        </p:spPr>
      </p:sp>
      <p:sp>
        <p:nvSpPr>
          <p:cNvPr id="358" name="Google Shape;358;p21"/>
          <p:cNvSpPr txBox="1"/>
          <p:nvPr/>
        </p:nvSpPr>
        <p:spPr>
          <a:xfrm>
            <a:off x="5799450" y="2605050"/>
            <a:ext cx="1230900" cy="26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800">
                <a:solidFill>
                  <a:srgbClr val="FF7F4F"/>
                </a:solidFill>
                <a:latin typeface="Helvetica Neue"/>
                <a:ea typeface="Helvetica Neue"/>
                <a:cs typeface="Helvetica Neue"/>
                <a:sym typeface="Helvetica Neue"/>
              </a:rPr>
              <a:t>Loose Lipschitz bounds</a:t>
            </a:r>
            <a:endParaRPr sz="800">
              <a:solidFill>
                <a:srgbClr val="FF7F4F"/>
              </a:solidFill>
              <a:latin typeface="Helvetica Neue"/>
              <a:ea typeface="Helvetica Neue"/>
              <a:cs typeface="Helvetica Neue"/>
              <a:sym typeface="Helvetica Neue"/>
            </a:endParaRPr>
          </a:p>
        </p:txBody>
      </p:sp>
      <p:sp>
        <p:nvSpPr>
          <p:cNvPr id="359" name="Google Shape;359;p21"/>
          <p:cNvSpPr/>
          <p:nvPr/>
        </p:nvSpPr>
        <p:spPr>
          <a:xfrm>
            <a:off x="6970050" y="2704350"/>
            <a:ext cx="246550" cy="261475"/>
          </a:xfrm>
          <a:custGeom>
            <a:rect b="b" l="l" r="r" t="t"/>
            <a:pathLst>
              <a:path extrusionOk="0" h="10459" w="9862">
                <a:moveTo>
                  <a:pt x="0" y="10459"/>
                </a:moveTo>
                <a:cubicBezTo>
                  <a:pt x="0" y="5667"/>
                  <a:pt x="5316" y="1515"/>
                  <a:pt x="9862" y="0"/>
                </a:cubicBezTo>
              </a:path>
            </a:pathLst>
          </a:custGeom>
          <a:noFill/>
          <a:ln cap="flat" cmpd="sng" w="19050">
            <a:solidFill>
              <a:srgbClr val="38761D"/>
            </a:solidFill>
            <a:prstDash val="solid"/>
            <a:round/>
            <a:headEnd len="med" w="med" type="stealth"/>
            <a:tailEnd len="med" w="med" type="none"/>
          </a:ln>
        </p:spPr>
      </p:sp>
      <p:sp>
        <p:nvSpPr>
          <p:cNvPr id="360" name="Google Shape;360;p21"/>
          <p:cNvSpPr txBox="1"/>
          <p:nvPr/>
        </p:nvSpPr>
        <p:spPr>
          <a:xfrm>
            <a:off x="7094850" y="2605050"/>
            <a:ext cx="1230900" cy="26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800">
                <a:solidFill>
                  <a:srgbClr val="38761D"/>
                </a:solidFill>
                <a:latin typeface="Helvetica Neue"/>
                <a:ea typeface="Helvetica Neue"/>
                <a:cs typeface="Helvetica Neue"/>
                <a:sym typeface="Helvetica Neue"/>
              </a:rPr>
              <a:t>Loose Lipschitz bounds + decoupling</a:t>
            </a:r>
            <a:endParaRPr sz="800">
              <a:solidFill>
                <a:srgbClr val="38761D"/>
              </a:solidFill>
              <a:latin typeface="Helvetica Neue"/>
              <a:ea typeface="Helvetica Neue"/>
              <a:cs typeface="Helvetica Neue"/>
              <a:sym typeface="Helvetica Neue"/>
            </a:endParaRPr>
          </a:p>
        </p:txBody>
      </p:sp>
      <p:sp>
        <p:nvSpPr>
          <p:cNvPr id="361" name="Google Shape;361;p21"/>
          <p:cNvSpPr/>
          <p:nvPr/>
        </p:nvSpPr>
        <p:spPr>
          <a:xfrm>
            <a:off x="5946600" y="3772650"/>
            <a:ext cx="694750" cy="122775"/>
          </a:xfrm>
          <a:custGeom>
            <a:rect b="b" l="l" r="r" t="t"/>
            <a:pathLst>
              <a:path extrusionOk="0" h="4911" w="27790">
                <a:moveTo>
                  <a:pt x="27790" y="0"/>
                </a:moveTo>
                <a:cubicBezTo>
                  <a:pt x="23535" y="0"/>
                  <a:pt x="18941" y="1031"/>
                  <a:pt x="15538" y="3586"/>
                </a:cubicBezTo>
                <a:cubicBezTo>
                  <a:pt x="11389" y="6700"/>
                  <a:pt x="4921" y="2840"/>
                  <a:pt x="0" y="4482"/>
                </a:cubicBezTo>
              </a:path>
            </a:pathLst>
          </a:custGeom>
          <a:noFill/>
          <a:ln cap="flat" cmpd="sng" w="19050">
            <a:solidFill>
              <a:srgbClr val="16BDCF"/>
            </a:solidFill>
            <a:prstDash val="solid"/>
            <a:round/>
            <a:headEnd len="med" w="med" type="stealth"/>
            <a:tailEnd len="med" w="med" type="none"/>
          </a:ln>
        </p:spPr>
      </p:sp>
      <p:sp>
        <p:nvSpPr>
          <p:cNvPr id="362" name="Google Shape;362;p21"/>
          <p:cNvSpPr txBox="1"/>
          <p:nvPr/>
        </p:nvSpPr>
        <p:spPr>
          <a:xfrm>
            <a:off x="5189850" y="3748050"/>
            <a:ext cx="8568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16BDCF"/>
                </a:solidFill>
                <a:latin typeface="Helvetica Neue"/>
                <a:ea typeface="Helvetica Neue"/>
                <a:cs typeface="Helvetica Neue"/>
                <a:sym typeface="Helvetica Neue"/>
              </a:rPr>
              <a:t>reachable set</a:t>
            </a:r>
            <a:endParaRPr sz="800">
              <a:solidFill>
                <a:srgbClr val="16BDCF"/>
              </a:solidFill>
              <a:latin typeface="Helvetica Neue"/>
              <a:ea typeface="Helvetica Neue"/>
              <a:cs typeface="Helvetica Neue"/>
              <a:sym typeface="Helvetica Neue"/>
            </a:endParaRPr>
          </a:p>
        </p:txBody>
      </p:sp>
      <p:sp>
        <p:nvSpPr>
          <p:cNvPr id="363" name="Google Shape;363;p21"/>
          <p:cNvSpPr/>
          <p:nvPr/>
        </p:nvSpPr>
        <p:spPr>
          <a:xfrm>
            <a:off x="7126950" y="3033050"/>
            <a:ext cx="328700" cy="186775"/>
          </a:xfrm>
          <a:custGeom>
            <a:rect b="b" l="l" r="r" t="t"/>
            <a:pathLst>
              <a:path extrusionOk="0" h="7471" w="13148">
                <a:moveTo>
                  <a:pt x="0" y="7471"/>
                </a:moveTo>
                <a:cubicBezTo>
                  <a:pt x="2593" y="3148"/>
                  <a:pt x="8107" y="0"/>
                  <a:pt x="13148" y="0"/>
                </a:cubicBezTo>
              </a:path>
            </a:pathLst>
          </a:custGeom>
          <a:noFill/>
          <a:ln cap="flat" cmpd="sng" w="19050">
            <a:solidFill>
              <a:srgbClr val="8A008A"/>
            </a:solidFill>
            <a:prstDash val="solid"/>
            <a:round/>
            <a:headEnd len="med" w="med" type="stealth"/>
            <a:tailEnd len="med" w="med" type="none"/>
          </a:ln>
        </p:spPr>
      </p:sp>
      <p:sp>
        <p:nvSpPr>
          <p:cNvPr id="364" name="Google Shape;364;p21"/>
          <p:cNvSpPr txBox="1"/>
          <p:nvPr/>
        </p:nvSpPr>
        <p:spPr>
          <a:xfrm>
            <a:off x="7247250" y="2909850"/>
            <a:ext cx="1230900" cy="26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800">
                <a:solidFill>
                  <a:srgbClr val="8A008A"/>
                </a:solidFill>
                <a:latin typeface="Helvetica Neue"/>
                <a:ea typeface="Helvetica Neue"/>
                <a:cs typeface="Helvetica Neue"/>
                <a:sym typeface="Helvetica Neue"/>
              </a:rPr>
              <a:t>Exact</a:t>
            </a:r>
            <a:r>
              <a:rPr lang="fr" sz="800">
                <a:solidFill>
                  <a:srgbClr val="8A008A"/>
                </a:solidFill>
                <a:latin typeface="Helvetica Neue"/>
                <a:ea typeface="Helvetica Neue"/>
                <a:cs typeface="Helvetica Neue"/>
                <a:sym typeface="Helvetica Neue"/>
              </a:rPr>
              <a:t> Lipschitz bounds + decoupling</a:t>
            </a:r>
            <a:endParaRPr sz="800">
              <a:solidFill>
                <a:srgbClr val="8A008A"/>
              </a:solidFill>
              <a:latin typeface="Helvetica Neue"/>
              <a:ea typeface="Helvetica Neue"/>
              <a:cs typeface="Helvetica Neue"/>
              <a:sym typeface="Helvetica Neue"/>
            </a:endParaRPr>
          </a:p>
        </p:txBody>
      </p:sp>
      <p:sp>
        <p:nvSpPr>
          <p:cNvPr id="365" name="Google Shape;365;p21"/>
          <p:cNvSpPr/>
          <p:nvPr/>
        </p:nvSpPr>
        <p:spPr>
          <a:xfrm>
            <a:off x="6880400" y="4392700"/>
            <a:ext cx="1068300" cy="29900"/>
          </a:xfrm>
          <a:custGeom>
            <a:rect b="b" l="l" r="r" t="t"/>
            <a:pathLst>
              <a:path extrusionOk="0" h="1196" w="42732">
                <a:moveTo>
                  <a:pt x="42732" y="1196"/>
                </a:moveTo>
                <a:cubicBezTo>
                  <a:pt x="28482" y="1196"/>
                  <a:pt x="14250" y="0"/>
                  <a:pt x="0" y="0"/>
                </a:cubicBezTo>
              </a:path>
            </a:pathLst>
          </a:custGeom>
          <a:noFill/>
          <a:ln cap="flat" cmpd="sng" w="19050">
            <a:solidFill>
              <a:srgbClr val="003DFF"/>
            </a:solidFill>
            <a:prstDash val="solid"/>
            <a:round/>
            <a:headEnd len="med" w="med" type="stealth"/>
            <a:tailEnd len="med" w="med" type="none"/>
          </a:ln>
        </p:spPr>
      </p:sp>
      <p:sp>
        <p:nvSpPr>
          <p:cNvPr id="366" name="Google Shape;366;p21"/>
          <p:cNvSpPr txBox="1"/>
          <p:nvPr/>
        </p:nvSpPr>
        <p:spPr>
          <a:xfrm>
            <a:off x="6180450" y="4205250"/>
            <a:ext cx="732300" cy="2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0000FF"/>
                </a:solidFill>
                <a:latin typeface="Helvetica Neue"/>
                <a:ea typeface="Helvetica Neue"/>
                <a:cs typeface="Helvetica Neue"/>
                <a:sym typeface="Helvetica Neue"/>
              </a:rPr>
              <a:t>Data points</a:t>
            </a:r>
            <a:endParaRPr sz="800">
              <a:solidFill>
                <a:srgbClr val="0000FF"/>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4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
                                        <p:tgtEl>
                                          <p:spTgt spid="363"/>
                                        </p:tgtEl>
                                      </p:cBhvr>
                                    </p:animEffect>
                                  </p:childTnLst>
                                </p:cTn>
                              </p:par>
                              <p:par>
                                <p:cTn fill="hold" nodeType="withEffect" presetClass="exit" presetID="1" presetSubtype="0">
                                  <p:stCondLst>
                                    <p:cond delay="0"/>
                                  </p:stCondLst>
                                  <p:childTnLst>
                                    <p:set>
                                      <p:cBhvr>
                                        <p:cTn dur="1" fill="hold">
                                          <p:stCondLst>
                                            <p:cond delay="0"/>
                                          </p:stCondLst>
                                        </p:cTn>
                                        <p:tgtEl>
                                          <p:spTgt spid="3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